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38"/>
  </p:notesMasterIdLst>
  <p:handoutMasterIdLst>
    <p:handoutMasterId r:id="rId39"/>
  </p:handoutMasterIdLst>
  <p:sldIdLst>
    <p:sldId id="322" r:id="rId3"/>
    <p:sldId id="261" r:id="rId4"/>
    <p:sldId id="323" r:id="rId5"/>
    <p:sldId id="305" r:id="rId6"/>
    <p:sldId id="309" r:id="rId7"/>
    <p:sldId id="338" r:id="rId8"/>
    <p:sldId id="312" r:id="rId9"/>
    <p:sldId id="319" r:id="rId10"/>
    <p:sldId id="316" r:id="rId11"/>
    <p:sldId id="306" r:id="rId12"/>
    <p:sldId id="324" r:id="rId13"/>
    <p:sldId id="325" r:id="rId14"/>
    <p:sldId id="347" r:id="rId15"/>
    <p:sldId id="351" r:id="rId16"/>
    <p:sldId id="318" r:id="rId17"/>
    <p:sldId id="314" r:id="rId18"/>
    <p:sldId id="332" r:id="rId19"/>
    <p:sldId id="333" r:id="rId20"/>
    <p:sldId id="331" r:id="rId21"/>
    <p:sldId id="337" r:id="rId22"/>
    <p:sldId id="328" r:id="rId23"/>
    <p:sldId id="329" r:id="rId24"/>
    <p:sldId id="335" r:id="rId25"/>
    <p:sldId id="330" r:id="rId26"/>
    <p:sldId id="327" r:id="rId27"/>
    <p:sldId id="349" r:id="rId28"/>
    <p:sldId id="260" r:id="rId29"/>
    <p:sldId id="343" r:id="rId30"/>
    <p:sldId id="345" r:id="rId31"/>
    <p:sldId id="339" r:id="rId32"/>
    <p:sldId id="342" r:id="rId33"/>
    <p:sldId id="344" r:id="rId34"/>
    <p:sldId id="310" r:id="rId35"/>
    <p:sldId id="311" r:id="rId36"/>
    <p:sldId id="297" r:id="rId37"/>
  </p:sldIdLst>
  <p:sldSz cx="12192000" cy="6858000"/>
  <p:notesSz cx="6858000" cy="9144000"/>
  <p:embeddedFontLs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Light" panose="020B0600000101010101" pitchFamily="50" charset="-127"/>
      <p:regular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_ac Bold" panose="020B0600000101010101" pitchFamily="50" charset="-127"/>
      <p:bold r:id="rId44"/>
    </p:embeddedFont>
    <p:embeddedFont>
      <p:font typeface="나눔스퀘어_ac ExtraBold" panose="020B0600000101010101" pitchFamily="50" charset="-127"/>
      <p:bold r:id="rId45"/>
    </p:embeddedFont>
    <p:embeddedFont>
      <p:font typeface="나눔스퀘어_ac Light" panose="020B0600000101010101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배달의민족 한나체 Pro" panose="020B0600000101010101" pitchFamily="50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2547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orient="horz" pos="278" userDrawn="1">
          <p15:clr>
            <a:srgbClr val="A4A3A4"/>
          </p15:clr>
        </p15:guide>
        <p15:guide id="10" orient="horz" pos="4042" userDrawn="1">
          <p15:clr>
            <a:srgbClr val="A4A3A4"/>
          </p15:clr>
        </p15:guide>
        <p15:guide id="11" orient="horz" pos="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Dong Kyu" initials="LDK" lastIdx="1" clrIdx="0">
    <p:extLst>
      <p:ext uri="{19B8F6BF-5375-455C-9EA6-DF929625EA0E}">
        <p15:presenceInfo xmlns:p15="http://schemas.microsoft.com/office/powerpoint/2012/main" userId="97d77b44da032b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AAD"/>
    <a:srgbClr val="274F96"/>
    <a:srgbClr val="2496ED"/>
    <a:srgbClr val="2A56A5"/>
    <a:srgbClr val="F7F7F7"/>
    <a:srgbClr val="264E94"/>
    <a:srgbClr val="264E95"/>
    <a:srgbClr val="274F95"/>
    <a:srgbClr val="4472C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0581" autoAdjust="0"/>
  </p:normalViewPr>
  <p:slideViewPr>
    <p:cSldViewPr snapToGrid="0">
      <p:cViewPr varScale="1">
        <p:scale>
          <a:sx n="101" d="100"/>
          <a:sy n="101" d="100"/>
        </p:scale>
        <p:origin x="906" y="72"/>
      </p:cViewPr>
      <p:guideLst>
        <p:guide orient="horz" pos="2614"/>
        <p:guide pos="3885"/>
        <p:guide pos="7219"/>
        <p:guide pos="5042"/>
        <p:guide pos="2547"/>
        <p:guide pos="415"/>
        <p:guide orient="horz" pos="278"/>
        <p:guide orient="horz" pos="4042"/>
        <p:guide orient="horz" pos="7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배달음식 시장규모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mmm\-yy</c:formatCode>
                <c:ptCount val="9"/>
                <c:pt idx="0">
                  <c:v>42856</c:v>
                </c:pt>
                <c:pt idx="1">
                  <c:v>43101</c:v>
                </c:pt>
                <c:pt idx="2">
                  <c:v>43221</c:v>
                </c:pt>
                <c:pt idx="3">
                  <c:v>43374</c:v>
                </c:pt>
                <c:pt idx="4">
                  <c:v>43466</c:v>
                </c:pt>
                <c:pt idx="5">
                  <c:v>43586</c:v>
                </c:pt>
                <c:pt idx="6">
                  <c:v>43739</c:v>
                </c:pt>
                <c:pt idx="7">
                  <c:v>43831</c:v>
                </c:pt>
                <c:pt idx="8">
                  <c:v>43952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2105</c:v>
                </c:pt>
                <c:pt idx="1">
                  <c:v>2603</c:v>
                </c:pt>
                <c:pt idx="2">
                  <c:v>3893</c:v>
                </c:pt>
                <c:pt idx="3">
                  <c:v>4200</c:v>
                </c:pt>
                <c:pt idx="4">
                  <c:v>5700</c:v>
                </c:pt>
                <c:pt idx="5">
                  <c:v>7439</c:v>
                </c:pt>
                <c:pt idx="6">
                  <c:v>8600</c:v>
                </c:pt>
                <c:pt idx="7">
                  <c:v>11213</c:v>
                </c:pt>
                <c:pt idx="8">
                  <c:v>13206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A-447E-8CC1-4E6943DE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41263"/>
        <c:axId val="4633876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이륜차 사고 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mmm\-yy</c:formatCode>
                <c:ptCount val="9"/>
                <c:pt idx="0">
                  <c:v>42856</c:v>
                </c:pt>
                <c:pt idx="1">
                  <c:v>43101</c:v>
                </c:pt>
                <c:pt idx="2">
                  <c:v>43221</c:v>
                </c:pt>
                <c:pt idx="3">
                  <c:v>43374</c:v>
                </c:pt>
                <c:pt idx="4">
                  <c:v>43466</c:v>
                </c:pt>
                <c:pt idx="5">
                  <c:v>43586</c:v>
                </c:pt>
                <c:pt idx="6">
                  <c:v>43739</c:v>
                </c:pt>
                <c:pt idx="7">
                  <c:v>43831</c:v>
                </c:pt>
                <c:pt idx="8">
                  <c:v>43952</c:v>
                </c:pt>
              </c:numCache>
            </c:numRef>
          </c:cat>
          <c:val>
            <c:numRef>
              <c:f>Sheet1!$C$2:$C$10</c:f>
              <c:numCache>
                <c:formatCode>#,##0</c:formatCode>
                <c:ptCount val="9"/>
                <c:pt idx="0" formatCode="General">
                  <c:v>698</c:v>
                </c:pt>
                <c:pt idx="1">
                  <c:v>1350</c:v>
                </c:pt>
                <c:pt idx="2">
                  <c:v>1369</c:v>
                </c:pt>
                <c:pt idx="3" formatCode="General">
                  <c:v>868</c:v>
                </c:pt>
                <c:pt idx="4">
                  <c:v>1284</c:v>
                </c:pt>
                <c:pt idx="5">
                  <c:v>1440</c:v>
                </c:pt>
                <c:pt idx="6">
                  <c:v>1114</c:v>
                </c:pt>
                <c:pt idx="7">
                  <c:v>1796</c:v>
                </c:pt>
                <c:pt idx="8">
                  <c:v>1703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AA-447E-8CC1-4E6943DE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8920479"/>
        <c:axId val="1198920895"/>
      </c:lineChart>
      <c:catAx>
        <c:axId val="119892047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198920895"/>
        <c:crosses val="autoZero"/>
        <c:auto val="0"/>
        <c:lblAlgn val="ctr"/>
        <c:lblOffset val="100"/>
        <c:noMultiLvlLbl val="1"/>
      </c:catAx>
      <c:valAx>
        <c:axId val="119892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198920479"/>
        <c:crosses val="autoZero"/>
        <c:crossBetween val="between"/>
      </c:valAx>
      <c:valAx>
        <c:axId val="4633876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46341263"/>
        <c:crosses val="max"/>
        <c:crossBetween val="between"/>
      </c:valAx>
      <c:dateAx>
        <c:axId val="46341263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46338767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67522B-09ED-438D-B187-09B653E849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7A869-DDF5-40CC-825B-78298A9EE9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28781-BCD1-46E3-9AF9-04711A7CDBF1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543D38-3C7B-4CAD-B70C-11BEF59EE8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48BFF-F9E6-4DB6-9A8A-4793F5BABB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7F78F-0D8F-4428-8BCD-529924C15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1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1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8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6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2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다음으론 실제 서비스에 사용된 </a:t>
            </a:r>
            <a:r>
              <a:rPr lang="en-US" altLang="ko-KR" dirty="0"/>
              <a:t>API </a:t>
            </a:r>
            <a:r>
              <a:rPr lang="ko-KR" altLang="en-US" dirty="0"/>
              <a:t>명세서를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가지의 </a:t>
            </a:r>
            <a:r>
              <a:rPr lang="en-US" altLang="ko-KR" dirty="0"/>
              <a:t>API</a:t>
            </a:r>
            <a:r>
              <a:rPr lang="ko-KR" altLang="en-US" dirty="0"/>
              <a:t>를 작성하였으며 각 이벤트에 맞게 </a:t>
            </a:r>
            <a:r>
              <a:rPr lang="en-US" altLang="ko-KR" dirty="0"/>
              <a:t>AWS Lambda</a:t>
            </a:r>
            <a:r>
              <a:rPr lang="ko-KR" altLang="en-US" dirty="0"/>
              <a:t>와 </a:t>
            </a:r>
            <a:r>
              <a:rPr lang="en-US" altLang="ko-KR" dirty="0"/>
              <a:t>Django Rest Framework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응답처리가 이루어집니다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096F0-D0B5-41EE-A167-75DF771D843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33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7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55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8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배경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목적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개요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기대효과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팀 구성 및 역할분배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수행 절차 및 방법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수행 결과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시연 영상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3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9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3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92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2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5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3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CFBD1-4E97-45A7-930C-460C829A4ADC}"/>
              </a:ext>
            </a:extLst>
          </p:cNvPr>
          <p:cNvSpPr txBox="1"/>
          <p:nvPr userDrawn="1"/>
        </p:nvSpPr>
        <p:spPr>
          <a:xfrm>
            <a:off x="10693400" y="64886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헬라클레스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244D-C608-40A3-8124-E4BB649F4E3B}"/>
              </a:ext>
            </a:extLst>
          </p:cNvPr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gradFill flip="none" rotWithShape="1">
            <a:gsLst>
              <a:gs pos="0">
                <a:srgbClr val="2C5AAD">
                  <a:lumMod val="85000"/>
                </a:srgbClr>
              </a:gs>
              <a:gs pos="34000">
                <a:srgbClr val="2B58A7">
                  <a:lumMod val="90000"/>
                </a:srgbClr>
              </a:gs>
              <a:gs pos="100000">
                <a:schemeClr val="accent1">
                  <a:shade val="100000"/>
                  <a:satMod val="115000"/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  <p:sldLayoutId id="214748367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microsoft.com/office/2007/relationships/hdphoto" Target="../media/hdphoto4.wdp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jpeg"/><Relationship Id="rId23" Type="http://schemas.openxmlformats.org/officeDocument/2006/relationships/image" Target="../media/image69.jp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5.wdp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배달원 몸값은 '억' 소리, 근무환경은 '악'소리">
            <a:extLst>
              <a:ext uri="{FF2B5EF4-FFF2-40B4-BE49-F238E27FC236}">
                <a16:creationId xmlns:a16="http://schemas.microsoft.com/office/drawing/2014/main" id="{6ABC6729-208D-4C66-9DC2-CAF8593E0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" r="13627"/>
          <a:stretch/>
        </p:blipFill>
        <p:spPr bwMode="auto">
          <a:xfrm>
            <a:off x="4639072" y="0"/>
            <a:ext cx="7833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833705" y="5057851"/>
            <a:ext cx="2663051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멀티캠퍼스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융복합 프로젝트형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융합 프로젝트과정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A9B10-573E-43D2-9CE1-BAF3D425FD46}"/>
              </a:ext>
            </a:extLst>
          </p:cNvPr>
          <p:cNvSpPr txBox="1"/>
          <p:nvPr/>
        </p:nvSpPr>
        <p:spPr>
          <a:xfrm>
            <a:off x="8555831" y="6963604"/>
            <a:ext cx="7272337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보험회사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정확한 상품설계를 할 수 있게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제공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하고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배달원이 편리하게 일할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 있도록 돕는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음성인식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IOT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서비스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2029E-8BE2-46B9-B7E4-22833CD3BB99}"/>
              </a:ext>
            </a:extLst>
          </p:cNvPr>
          <p:cNvSpPr txBox="1"/>
          <p:nvPr/>
        </p:nvSpPr>
        <p:spPr>
          <a:xfrm>
            <a:off x="724695" y="2821495"/>
            <a:ext cx="3395662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rgbClr val="0066C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헬라 </a:t>
            </a:r>
            <a:r>
              <a:rPr lang="ko-KR" altLang="en-US" sz="5400" dirty="0" err="1">
                <a:solidFill>
                  <a:srgbClr val="0066C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클레스</a:t>
            </a:r>
            <a:endParaRPr lang="ko-KR" altLang="en-US" sz="5400" dirty="0">
              <a:solidFill>
                <a:srgbClr val="0066C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F17F7-0846-4E6D-97BB-B948592214C1}"/>
              </a:ext>
            </a:extLst>
          </p:cNvPr>
          <p:cNvSpPr txBox="1"/>
          <p:nvPr/>
        </p:nvSpPr>
        <p:spPr>
          <a:xfrm>
            <a:off x="5563568" y="7220680"/>
            <a:ext cx="308341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Safe, Easy, Smart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C70A04-2403-4DF2-890A-F999813B4EF6}"/>
              </a:ext>
            </a:extLst>
          </p:cNvPr>
          <p:cNvSpPr/>
          <p:nvPr/>
        </p:nvSpPr>
        <p:spPr>
          <a:xfrm>
            <a:off x="4639072" y="-35176"/>
            <a:ext cx="7833518" cy="6893176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0B28B-4395-47C7-96F0-9CAD3E459CF2}"/>
              </a:ext>
            </a:extLst>
          </p:cNvPr>
          <p:cNvSpPr txBox="1"/>
          <p:nvPr/>
        </p:nvSpPr>
        <p:spPr>
          <a:xfrm>
            <a:off x="724694" y="2079405"/>
            <a:ext cx="4049580" cy="75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배달과 보험의 변화</a:t>
            </a:r>
          </a:p>
        </p:txBody>
      </p:sp>
    </p:spTree>
    <p:extLst>
      <p:ext uri="{BB962C8B-B14F-4D97-AF65-F5344CB8AC3E}">
        <p14:creationId xmlns:p14="http://schemas.microsoft.com/office/powerpoint/2010/main" val="121334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4589465-A239-44F6-8F59-E5AE15C9FF1F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 수수료에서 시간제 운전자 보험료를 차감하여 수익정산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70489E1-A5E2-486A-8FF1-5CCA295A1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498" r="18034" b="22936"/>
          <a:stretch/>
        </p:blipFill>
        <p:spPr>
          <a:xfrm flipH="1">
            <a:off x="8428011" y="4744722"/>
            <a:ext cx="885752" cy="8842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50A1FD7-1A01-46AE-B180-7324AF582F9A}"/>
              </a:ext>
            </a:extLst>
          </p:cNvPr>
          <p:cNvSpPr txBox="1"/>
          <p:nvPr/>
        </p:nvSpPr>
        <p:spPr>
          <a:xfrm>
            <a:off x="9348282" y="3420188"/>
            <a:ext cx="942052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7E6D807-6EF0-4034-AA5E-2F86CBD2DB78}"/>
              </a:ext>
            </a:extLst>
          </p:cNvPr>
          <p:cNvCxnSpPr>
            <a:cxnSpLocks/>
            <a:stCxn id="44" idx="0"/>
            <a:endCxn id="38" idx="2"/>
          </p:cNvCxnSpPr>
          <p:nvPr/>
        </p:nvCxnSpPr>
        <p:spPr>
          <a:xfrm rot="5400000" flipH="1" flipV="1">
            <a:off x="7717558" y="2716291"/>
            <a:ext cx="505301" cy="369820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B07A1B-FEBB-40F5-AD94-CAEAD1560643}"/>
              </a:ext>
            </a:extLst>
          </p:cNvPr>
          <p:cNvSpPr txBox="1"/>
          <p:nvPr/>
        </p:nvSpPr>
        <p:spPr>
          <a:xfrm>
            <a:off x="5470713" y="4818041"/>
            <a:ext cx="1300790" cy="7386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운전자보험료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차감 정산</a:t>
            </a: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92D497E8-E59D-44BE-8317-776B8E892C8A}"/>
              </a:ext>
            </a:extLst>
          </p:cNvPr>
          <p:cNvCxnSpPr>
            <a:cxnSpLocks/>
            <a:stCxn id="145" idx="1"/>
            <a:endCxn id="73" idx="1"/>
          </p:cNvCxnSpPr>
          <p:nvPr/>
        </p:nvCxnSpPr>
        <p:spPr>
          <a:xfrm rot="10800000" flipV="1">
            <a:off x="3431263" y="2567039"/>
            <a:ext cx="2039450" cy="2623354"/>
          </a:xfrm>
          <a:prstGeom prst="bentConnector3">
            <a:avLst>
              <a:gd name="adj1" fmla="val 149506"/>
            </a:avLst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2007CBA-5446-4E6F-9F6A-0895DFC0B4BE}"/>
              </a:ext>
            </a:extLst>
          </p:cNvPr>
          <p:cNvSpPr txBox="1"/>
          <p:nvPr/>
        </p:nvSpPr>
        <p:spPr>
          <a:xfrm>
            <a:off x="3431263" y="5005727"/>
            <a:ext cx="1306537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 수수료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192714-23A9-4749-897A-6E0C00F2CEFE}"/>
              </a:ext>
            </a:extLst>
          </p:cNvPr>
          <p:cNvSpPr txBox="1"/>
          <p:nvPr/>
        </p:nvSpPr>
        <p:spPr>
          <a:xfrm>
            <a:off x="1901666" y="3429000"/>
            <a:ext cx="991584" cy="89255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0A69964-2324-438A-9975-87A6145A29A2}"/>
              </a:ext>
            </a:extLst>
          </p:cNvPr>
          <p:cNvCxnSpPr>
            <a:cxnSpLocks/>
            <a:stCxn id="73" idx="3"/>
            <a:endCxn id="44" idx="1"/>
          </p:cNvCxnSpPr>
          <p:nvPr/>
        </p:nvCxnSpPr>
        <p:spPr>
          <a:xfrm flipV="1">
            <a:off x="4737800" y="5187373"/>
            <a:ext cx="732913" cy="3020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2D470D2-CA82-4A3E-A300-4875FB10AD33}"/>
              </a:ext>
            </a:extLst>
          </p:cNvPr>
          <p:cNvCxnSpPr>
            <a:cxnSpLocks/>
            <a:stCxn id="44" idx="3"/>
            <a:endCxn id="37" idx="3"/>
          </p:cNvCxnSpPr>
          <p:nvPr/>
        </p:nvCxnSpPr>
        <p:spPr>
          <a:xfrm flipV="1">
            <a:off x="6771503" y="5186856"/>
            <a:ext cx="1656508" cy="5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D45C730-2C61-4165-A6B9-D8E41C69C1C4}"/>
              </a:ext>
            </a:extLst>
          </p:cNvPr>
          <p:cNvSpPr txBox="1"/>
          <p:nvPr/>
        </p:nvSpPr>
        <p:spPr>
          <a:xfrm>
            <a:off x="5470713" y="2120763"/>
            <a:ext cx="1339662" cy="892552"/>
          </a:xfrm>
          <a:prstGeom prst="rect">
            <a:avLst/>
          </a:prstGeom>
          <a:solidFill>
            <a:srgbClr val="01C4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중개</a:t>
            </a:r>
          </a:p>
        </p:txBody>
      </p:sp>
      <p:sp>
        <p:nvSpPr>
          <p:cNvPr id="168" name="제목 1">
            <a:extLst>
              <a:ext uri="{FF2B5EF4-FFF2-40B4-BE49-F238E27FC236}">
                <a16:creationId xmlns:a16="http://schemas.microsoft.com/office/drawing/2014/main" id="{DB5652DD-2287-4F63-9C1A-893890AEAE30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 유저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BD5D9-0E14-4758-A1E7-664BF297D755}"/>
              </a:ext>
            </a:extLst>
          </p:cNvPr>
          <p:cNvSpPr txBox="1"/>
          <p:nvPr/>
        </p:nvSpPr>
        <p:spPr>
          <a:xfrm>
            <a:off x="5275812" y="3624703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3699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D88C58-1C96-46BA-8D4C-BB3611F35423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5920E6-8AE2-49BF-AAEE-078CCD046AB7}"/>
              </a:ext>
            </a:extLst>
          </p:cNvPr>
          <p:cNvSpPr txBox="1"/>
          <p:nvPr/>
        </p:nvSpPr>
        <p:spPr>
          <a:xfrm>
            <a:off x="695325" y="379538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보험회사 입장에선 사고가 발생할 수록 손해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EE011495-0A0C-4578-82CE-E0F4F108D200}"/>
              </a:ext>
            </a:extLst>
          </p:cNvPr>
          <p:cNvSpPr txBox="1">
            <a:spLocks/>
          </p:cNvSpPr>
          <p:nvPr/>
        </p:nvSpPr>
        <p:spPr>
          <a:xfrm>
            <a:off x="695325" y="1268413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1.2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사용자분석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보험회사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CE0BB-70D5-4AC7-AA3A-68685BED9499}"/>
              </a:ext>
            </a:extLst>
          </p:cNvPr>
          <p:cNvSpPr txBox="1"/>
          <p:nvPr/>
        </p:nvSpPr>
        <p:spPr>
          <a:xfrm>
            <a:off x="5213531" y="3439839"/>
            <a:ext cx="1128234" cy="10524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</a:t>
            </a:r>
            <a:endParaRPr lang="en-US" altLang="ko-KR" sz="3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7CD702-2221-4071-A154-839EDD1EEEBD}"/>
              </a:ext>
            </a:extLst>
          </p:cNvPr>
          <p:cNvSpPr/>
          <p:nvPr/>
        </p:nvSpPr>
        <p:spPr>
          <a:xfrm>
            <a:off x="5241685" y="4543743"/>
            <a:ext cx="107192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수익감소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222559-7697-4634-9592-DA0E6EA64BF3}"/>
              </a:ext>
            </a:extLst>
          </p:cNvPr>
          <p:cNvSpPr/>
          <p:nvPr/>
        </p:nvSpPr>
        <p:spPr>
          <a:xfrm>
            <a:off x="1041415" y="4543743"/>
            <a:ext cx="191133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보험금 청구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C99C856-33A0-48A7-BC73-8149CC37F41A}"/>
              </a:ext>
            </a:extLst>
          </p:cNvPr>
          <p:cNvCxnSpPr>
            <a:cxnSpLocks/>
            <a:stCxn id="20" idx="3"/>
            <a:endCxn id="47" idx="1"/>
          </p:cNvCxnSpPr>
          <p:nvPr/>
        </p:nvCxnSpPr>
        <p:spPr>
          <a:xfrm>
            <a:off x="6341765" y="3966080"/>
            <a:ext cx="2442293" cy="1404009"/>
          </a:xfrm>
          <a:prstGeom prst="bentConnector3">
            <a:avLst>
              <a:gd name="adj1" fmla="val 50390"/>
            </a:avLst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5DD70B-EB16-4052-AA83-BBA40B6959AA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 flipV="1">
            <a:off x="6341765" y="2771541"/>
            <a:ext cx="2551651" cy="1194539"/>
          </a:xfrm>
          <a:prstGeom prst="bentConnector3">
            <a:avLst>
              <a:gd name="adj1" fmla="val 48507"/>
            </a:avLst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D44DE-B3C3-4E5D-B79F-738A9D9A246A}"/>
              </a:ext>
            </a:extLst>
          </p:cNvPr>
          <p:cNvSpPr/>
          <p:nvPr/>
        </p:nvSpPr>
        <p:spPr>
          <a:xfrm>
            <a:off x="8893416" y="2535321"/>
            <a:ext cx="1750854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위험이 낮은 고객모집 필요함</a:t>
            </a:r>
            <a:r>
              <a:rPr lang="en-US" altLang="ko-KR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BA5CF9-34B6-48DF-A054-14292EB9FE57}"/>
              </a:ext>
            </a:extLst>
          </p:cNvPr>
          <p:cNvSpPr/>
          <p:nvPr/>
        </p:nvSpPr>
        <p:spPr>
          <a:xfrm>
            <a:off x="8784058" y="5133869"/>
            <a:ext cx="1969570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안전도에 따라 차등 보험료 책정 필요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6991E1-23E9-4E1C-8217-AD5C56B80CF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19350" y="3966080"/>
            <a:ext cx="2794181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제목 1">
            <a:extLst>
              <a:ext uri="{FF2B5EF4-FFF2-40B4-BE49-F238E27FC236}">
                <a16:creationId xmlns:a16="http://schemas.microsoft.com/office/drawing/2014/main" id="{70345553-866B-4F82-8182-CAD5E06EF968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4EA62E-8F0E-4A02-B13A-8BC0A6584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498" r="18034" b="22936"/>
          <a:stretch/>
        </p:blipFill>
        <p:spPr>
          <a:xfrm flipH="1">
            <a:off x="1533598" y="3439839"/>
            <a:ext cx="885752" cy="884268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D7A0F5A-132E-4DF2-95D9-2DC4C8F9285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341765" y="3966080"/>
            <a:ext cx="2442293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088E82-D42A-41D1-9CA8-940586B437F5}"/>
              </a:ext>
            </a:extLst>
          </p:cNvPr>
          <p:cNvSpPr/>
          <p:nvPr/>
        </p:nvSpPr>
        <p:spPr>
          <a:xfrm>
            <a:off x="8893414" y="3794761"/>
            <a:ext cx="290488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다양해지는</a:t>
            </a:r>
            <a:endParaRPr lang="en-US" altLang="ko-KR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배달수단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오토바이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자전거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…),</a:t>
            </a:r>
          </a:p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각자 다른 사고위험</a:t>
            </a:r>
          </a:p>
        </p:txBody>
      </p:sp>
    </p:spTree>
    <p:extLst>
      <p:ext uri="{BB962C8B-B14F-4D97-AF65-F5344CB8AC3E}">
        <p14:creationId xmlns:p14="http://schemas.microsoft.com/office/powerpoint/2010/main" val="48970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FB043B-3A01-4F54-9ABA-ED535B7D3B3B}"/>
              </a:ext>
            </a:extLst>
          </p:cNvPr>
          <p:cNvGrpSpPr/>
          <p:nvPr/>
        </p:nvGrpSpPr>
        <p:grpSpPr>
          <a:xfrm>
            <a:off x="7869173" y="3071285"/>
            <a:ext cx="2087557" cy="1180532"/>
            <a:chOff x="5564244" y="3816096"/>
            <a:chExt cx="5382384" cy="246327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8512B1D-9390-4ED7-9A21-C3F9DDD7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008" y="3974695"/>
              <a:ext cx="3309620" cy="2304674"/>
            </a:xfrm>
            <a:prstGeom prst="rect">
              <a:avLst/>
            </a:prstGeom>
          </p:spPr>
        </p:pic>
        <p:pic>
          <p:nvPicPr>
            <p:cNvPr id="35" name="그림 34" descr="텍스트, 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6AFC9BDA-1A19-4447-9A08-164CC3BC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244" y="4801283"/>
              <a:ext cx="2072764" cy="1384606"/>
            </a:xfrm>
            <a:prstGeom prst="rect">
              <a:avLst/>
            </a:prstGeom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3552A7E-D2B9-4996-A019-D790D2F9F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9488" y="3816096"/>
              <a:ext cx="0" cy="11045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9B13FAC-A0AF-47EC-84BE-844FBC242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964" y="3816096"/>
              <a:ext cx="299351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D79E444-A5BE-4CCD-A5B4-F4253F9B6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3480" y="3816096"/>
              <a:ext cx="0" cy="11852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4AFB01F-A1A3-44DE-A19D-2D88757A2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428" y="3845560"/>
              <a:ext cx="0" cy="10750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E2314F6-696B-405D-874C-2863F211A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7429" y="3845560"/>
              <a:ext cx="281812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FF7AB71-F45D-4A84-B71D-A4089A960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558" y="3845560"/>
              <a:ext cx="0" cy="12814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64C1855-7A36-44B8-BB43-807C3C181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1718" y="3876040"/>
              <a:ext cx="0" cy="104457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12F991-858A-4440-B99B-61340888C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1720" y="3876040"/>
              <a:ext cx="26195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6CB3CB-1AA3-4B65-B231-F9EFA2C6C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220" y="3876040"/>
              <a:ext cx="0" cy="141224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92BB318-1152-4336-9707-025211606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9818" y="3914140"/>
              <a:ext cx="0" cy="100647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A6A1C-06AB-4967-A855-99D88305F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9820" y="3914140"/>
              <a:ext cx="245694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BB9902-5F90-436E-8DA1-B9331A9CE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378" y="3905492"/>
              <a:ext cx="0" cy="151613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개선과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운행데이터를 수집하는 서비스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08963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</p:cNvCxnSpPr>
          <p:nvPr/>
        </p:nvCxnSpPr>
        <p:spPr>
          <a:xfrm>
            <a:off x="7356516" y="3934011"/>
            <a:ext cx="511134" cy="0"/>
          </a:xfrm>
          <a:prstGeom prst="line">
            <a:avLst/>
          </a:prstGeom>
          <a:ln w="28575">
            <a:solidFill>
              <a:srgbClr val="2B58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7865427" y="2314372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35" idx="2"/>
            <a:endCxn id="1032" idx="2"/>
          </p:cNvCxnSpPr>
          <p:nvPr/>
        </p:nvCxnSpPr>
        <p:spPr>
          <a:xfrm rot="5400000">
            <a:off x="4847941" y="1615187"/>
            <a:ext cx="831364" cy="6015023"/>
          </a:xfrm>
          <a:prstGeom prst="bentConnector3">
            <a:avLst>
              <a:gd name="adj1" fmla="val 204259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51751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EB8A1-86CC-494D-B0DC-D0E4EB9387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175129" y="1478740"/>
            <a:ext cx="877259" cy="966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F5C90-7058-43CB-BB85-A941B72E01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218489" y="2232839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8B84F5-E3BD-4B1E-9226-2761081A47E6}"/>
              </a:ext>
            </a:extLst>
          </p:cNvPr>
          <p:cNvSpPr txBox="1"/>
          <p:nvPr/>
        </p:nvSpPr>
        <p:spPr>
          <a:xfrm>
            <a:off x="10065929" y="2523219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57E76FA-9ED3-4173-A04E-3D3781DED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65FB157-B2CF-4051-BF1E-29E014FCEE7E}"/>
              </a:ext>
            </a:extLst>
          </p:cNvPr>
          <p:cNvCxnSpPr>
            <a:cxnSpLocks/>
            <a:stCxn id="34" idx="3"/>
            <a:endCxn id="19" idx="0"/>
          </p:cNvCxnSpPr>
          <p:nvPr/>
        </p:nvCxnSpPr>
        <p:spPr>
          <a:xfrm>
            <a:off x="9956730" y="3699556"/>
            <a:ext cx="218399" cy="450169"/>
          </a:xfrm>
          <a:prstGeom prst="bentConnector2">
            <a:avLst/>
          </a:prstGeom>
          <a:ln w="28575">
            <a:solidFill>
              <a:srgbClr val="2B58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4A0C7B-EC12-4C3A-B2FD-4B34EB632327}"/>
              </a:ext>
            </a:extLst>
          </p:cNvPr>
          <p:cNvSpPr/>
          <p:nvPr/>
        </p:nvSpPr>
        <p:spPr>
          <a:xfrm>
            <a:off x="8941024" y="4149725"/>
            <a:ext cx="2468210" cy="2159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C062F-42A8-4FEF-9C94-73BFFBA35C21}"/>
              </a:ext>
            </a:extLst>
          </p:cNvPr>
          <p:cNvSpPr txBox="1"/>
          <p:nvPr/>
        </p:nvSpPr>
        <p:spPr>
          <a:xfrm>
            <a:off x="9091672" y="4221482"/>
            <a:ext cx="221675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급정지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급커브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턴 등으로 의심되는 센서의 이상치 데이터가 발견되었을 때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배달원에게 알려줌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서버에 데이터를 축적함</a:t>
            </a:r>
            <a:endParaRPr lang="en-US" altLang="ko-KR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다양하게 활용 할 수 있도록 서버에 전송합니다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7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F12F4-0683-489F-A2C8-BDEE05E7D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96"/>
          <a:stretch/>
        </p:blipFill>
        <p:spPr>
          <a:xfrm>
            <a:off x="658814" y="441325"/>
            <a:ext cx="10801349" cy="5975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6A35F3-27C4-4C17-9B24-2731E783C0DC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8F6E2-226D-4D75-BC39-7285D77F7D05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61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35145DB-EA73-4B65-A54F-D7590862041F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F99EA-FFE6-4439-921B-69C8D9F249E5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 페이지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영상</a:t>
            </a:r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99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6B8D289-717E-480C-8681-CE2A44AC9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828" y="1665287"/>
            <a:ext cx="5257800" cy="4643437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아이템 기능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업무 중 발생하는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조작을 음성인식을 통해 처리하고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안전운전을 유도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하는 기능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중 앱 조작을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터치에서 음성조작으로 변경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 화면을 보지않아도 일할 수 있게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센서에서 진동 감지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과하게 흔들릴 때 라이더에게 알려줘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안전운전과 온전한 음식배달을 유도함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97C54-F8F1-4237-9175-3A2566FBB7A5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03EE7C6-E990-4B32-81FF-C5A7EC4E282B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9311C2D-F698-4509-9E68-613DD62C46B4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9" name="Picture 8" descr="Online Accounting Software | Zoho Books">
            <a:extLst>
              <a:ext uri="{FF2B5EF4-FFF2-40B4-BE49-F238E27FC236}">
                <a16:creationId xmlns:a16="http://schemas.microsoft.com/office/drawing/2014/main" id="{AE42F6E7-8C01-415E-917C-989E9450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19EAA656-9E03-40E5-8854-02FF3339D999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DC10BE-180B-4CA7-A628-E158D56B3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9A3BDA0-5C4E-47A2-A433-B27056CA0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4"/>
          <a:stretch/>
        </p:blipFill>
        <p:spPr>
          <a:xfrm>
            <a:off x="731836" y="1592263"/>
            <a:ext cx="10728326" cy="2034856"/>
          </a:xfrm>
          <a:prstGeom prst="rect">
            <a:avLst/>
          </a:prstGeom>
          <a:ln w="9525"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340CB7-2247-456B-8024-9B7DEE59D979}"/>
              </a:ext>
            </a:extLst>
          </p:cNvPr>
          <p:cNvGrpSpPr/>
          <p:nvPr/>
        </p:nvGrpSpPr>
        <p:grpSpPr>
          <a:xfrm>
            <a:off x="731836" y="1592262"/>
            <a:ext cx="10164762" cy="2034856"/>
            <a:chOff x="731834" y="1557337"/>
            <a:chExt cx="10164762" cy="2557464"/>
          </a:xfrm>
          <a:solidFill>
            <a:schemeClr val="bg1">
              <a:alpha val="8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E2EC4F2-94D2-46D8-B85B-88363EC5CAF1}"/>
                </a:ext>
              </a:extLst>
            </p:cNvPr>
            <p:cNvSpPr/>
            <p:nvPr/>
          </p:nvSpPr>
          <p:spPr>
            <a:xfrm>
              <a:off x="9677395" y="1557338"/>
              <a:ext cx="1219201" cy="2557462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DA9471-CA3D-4F00-B56F-8291C9E12F20}"/>
                </a:ext>
              </a:extLst>
            </p:cNvPr>
            <p:cNvSpPr/>
            <p:nvPr/>
          </p:nvSpPr>
          <p:spPr>
            <a:xfrm>
              <a:off x="731834" y="1557337"/>
              <a:ext cx="2230438" cy="2557463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2C903-475B-45BF-98E7-638760FDD93B}"/>
                </a:ext>
              </a:extLst>
            </p:cNvPr>
            <p:cNvSpPr/>
            <p:nvPr/>
          </p:nvSpPr>
          <p:spPr>
            <a:xfrm>
              <a:off x="5400675" y="1557339"/>
              <a:ext cx="3001962" cy="2557462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A5B51B-2B3B-4E79-8136-C91C9CF39EA3}"/>
                </a:ext>
              </a:extLst>
            </p:cNvPr>
            <p:cNvSpPr/>
            <p:nvPr/>
          </p:nvSpPr>
          <p:spPr>
            <a:xfrm>
              <a:off x="4181476" y="1557337"/>
              <a:ext cx="590547" cy="2557463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630291"/>
            <a:ext cx="10764838" cy="2678433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배달원 운행 데이터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보험회사가 사용할 수 있는 배달원의 운전데이터를 수집하고 제공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 수집 데이터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출발지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배달시간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발견회수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운행거리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배달원의 안전운행지수를 이용하여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보험상품 설계에 도움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안전지수에 따른 차등 보험료 책정 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배달원이 안전하게 운전할 수 있게 하고 사고율을 줄여서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보험금 지급 확률을 낮춤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배달원의 안전운전을 파악할 수 있는 데이터 수집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5DC55-5331-4658-9034-F96CE835C6B3}"/>
              </a:ext>
            </a:extLst>
          </p:cNvPr>
          <p:cNvSpPr/>
          <p:nvPr/>
        </p:nvSpPr>
        <p:spPr>
          <a:xfrm>
            <a:off x="10896599" y="1592263"/>
            <a:ext cx="600075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E96DAC-4C37-4901-948E-08082B692E1A}"/>
              </a:ext>
            </a:extLst>
          </p:cNvPr>
          <p:cNvSpPr/>
          <p:nvPr/>
        </p:nvSpPr>
        <p:spPr>
          <a:xfrm>
            <a:off x="8458199" y="1592263"/>
            <a:ext cx="1219201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BF059-9672-4E17-92FF-4568C44E89DD}"/>
              </a:ext>
            </a:extLst>
          </p:cNvPr>
          <p:cNvSpPr/>
          <p:nvPr/>
        </p:nvSpPr>
        <p:spPr>
          <a:xfrm>
            <a:off x="2990848" y="1592263"/>
            <a:ext cx="1209677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65059-A58B-410C-8EDC-6659D37BAF04}"/>
              </a:ext>
            </a:extLst>
          </p:cNvPr>
          <p:cNvSpPr/>
          <p:nvPr/>
        </p:nvSpPr>
        <p:spPr>
          <a:xfrm>
            <a:off x="4800599" y="1592263"/>
            <a:ext cx="600075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6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0393D4-DA94-46E3-9E44-CEE8AA46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3" y="1592263"/>
            <a:ext cx="4865017" cy="4716461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배달원 안전 운행 개선정도 평가</a:t>
            </a:r>
            <a:endParaRPr lang="ko-KR" altLang="en-US" dirty="0">
              <a:solidFill>
                <a:srgbClr val="264E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B0C5D8F-EADC-4E78-9AAC-BBD69B05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522464-EF17-4A1D-B570-4537E775C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11667" b="1060"/>
          <a:stretch/>
        </p:blipFill>
        <p:spPr>
          <a:xfrm>
            <a:off x="6590139" y="2181226"/>
            <a:ext cx="4662302" cy="25907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8722270F-0576-4AB4-B53D-FF2EF15C5DED}"/>
              </a:ext>
            </a:extLst>
          </p:cNvPr>
          <p:cNvSpPr txBox="1">
            <a:spLocks/>
          </p:cNvSpPr>
          <p:nvPr/>
        </p:nvSpPr>
        <p:spPr>
          <a:xfrm>
            <a:off x="6590139" y="4848225"/>
            <a:ext cx="4662302" cy="1379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/>
              <a:t>배달원들의 위험 운전 정도를 모니터링해</a:t>
            </a:r>
            <a:r>
              <a:rPr lang="en-US" altLang="ko-KR" sz="1600" dirty="0"/>
              <a:t> ‘</a:t>
            </a:r>
            <a:r>
              <a:rPr lang="ko-KR" altLang="en-US" sz="1600" dirty="0"/>
              <a:t>헬라</a:t>
            </a:r>
            <a:r>
              <a:rPr lang="en-US" altLang="ko-KR" sz="1600" dirty="0"/>
              <a:t>’</a:t>
            </a:r>
            <a:r>
              <a:rPr lang="ko-KR" altLang="en-US" sz="1600" dirty="0"/>
              <a:t>가 배달원들의 안전운전에 얼마나 영향을 주는지 확인할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C5B0040A-23AC-44E5-A5A2-C22B0C7F4639}"/>
              </a:ext>
            </a:extLst>
          </p:cNvPr>
          <p:cNvSpPr txBox="1">
            <a:spLocks/>
          </p:cNvSpPr>
          <p:nvPr/>
        </p:nvSpPr>
        <p:spPr>
          <a:xfrm>
            <a:off x="939559" y="1592263"/>
            <a:ext cx="4865017" cy="471646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이상치 발생</a:t>
            </a:r>
            <a:endParaRPr lang="ko-KR" altLang="en-US" dirty="0">
              <a:solidFill>
                <a:srgbClr val="264E95"/>
              </a:solidFill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E0E14C5D-CC44-4EAB-AF56-8799FDBF03BA}"/>
              </a:ext>
            </a:extLst>
          </p:cNvPr>
          <p:cNvSpPr txBox="1">
            <a:spLocks/>
          </p:cNvSpPr>
          <p:nvPr/>
        </p:nvSpPr>
        <p:spPr>
          <a:xfrm>
            <a:off x="1052148" y="4848225"/>
            <a:ext cx="4639837" cy="1379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지역별 위험신호 발생정도를 확인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라이더의 운전지역</a:t>
            </a:r>
            <a:r>
              <a:rPr lang="en-US" altLang="ko-KR" sz="1600" dirty="0"/>
              <a:t>/ </a:t>
            </a:r>
            <a:r>
              <a:rPr lang="ko-KR" altLang="en-US" sz="1600" dirty="0"/>
              <a:t>시간에 따라 사고 위험도를 평가 할 수 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205C03A-7310-443C-98BA-9A4DB232B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r="10986"/>
          <a:stretch/>
        </p:blipFill>
        <p:spPr>
          <a:xfrm>
            <a:off x="1052148" y="2181226"/>
            <a:ext cx="4639837" cy="25858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3113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30F83B7-CDB6-4BE0-9A00-81F2FAB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086339" y="1679097"/>
            <a:ext cx="877259" cy="966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D69E70-0DC1-405C-BACF-B3110B6A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36981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63649-CB1B-4B92-A56A-B363E95321F8}"/>
              </a:ext>
            </a:extLst>
          </p:cNvPr>
          <p:cNvSpPr txBox="1"/>
          <p:nvPr/>
        </p:nvSpPr>
        <p:spPr>
          <a:xfrm>
            <a:off x="1017198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33728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66703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53281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53281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04166" y="3953567"/>
            <a:ext cx="618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8198725" y="277355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8222961" y="3287351"/>
            <a:ext cx="954124" cy="13324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392593" y="1730950"/>
            <a:ext cx="418598" cy="6196263"/>
          </a:xfrm>
          <a:prstGeom prst="bentConnector3">
            <a:avLst>
              <a:gd name="adj1" fmla="val 278498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53377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76516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5AA54-B535-4E5A-A969-A192627C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381" y="2749303"/>
            <a:ext cx="1028783" cy="1906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C4E888-771C-40B6-B05C-46C2109518D6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PJT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수행내역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역할 분담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0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5352C5-534A-4E59-9ABB-81B55CF68464}"/>
              </a:ext>
            </a:extLst>
          </p:cNvPr>
          <p:cNvSpPr/>
          <p:nvPr/>
        </p:nvSpPr>
        <p:spPr>
          <a:xfrm>
            <a:off x="657225" y="4149726"/>
            <a:ext cx="6731001" cy="215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B196C-DA5D-468D-BDDA-7C61537BC3E1}"/>
              </a:ext>
            </a:extLst>
          </p:cNvPr>
          <p:cNvSpPr txBox="1"/>
          <p:nvPr/>
        </p:nvSpPr>
        <p:spPr>
          <a:xfrm>
            <a:off x="695325" y="441325"/>
            <a:ext cx="234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PJT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00591-D762-47AF-B291-FFFDA73620C9}"/>
              </a:ext>
            </a:extLst>
          </p:cNvPr>
          <p:cNvSpPr/>
          <p:nvPr/>
        </p:nvSpPr>
        <p:spPr>
          <a:xfrm>
            <a:off x="658813" y="1592262"/>
            <a:ext cx="3405981" cy="2557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9466F-B0C5-434E-88E1-1AA211BF8B38}"/>
              </a:ext>
            </a:extLst>
          </p:cNvPr>
          <p:cNvSpPr txBox="1"/>
          <p:nvPr/>
        </p:nvSpPr>
        <p:spPr>
          <a:xfrm>
            <a:off x="2175011" y="1704975"/>
            <a:ext cx="12287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0FD70-D572-476A-902E-CC8B8CFDE25A}"/>
              </a:ext>
            </a:extLst>
          </p:cNvPr>
          <p:cNvSpPr txBox="1"/>
          <p:nvPr/>
        </p:nvSpPr>
        <p:spPr>
          <a:xfrm>
            <a:off x="794671" y="2424510"/>
            <a:ext cx="798242" cy="115014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</a:t>
            </a:r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0B070-382C-457D-878A-E177280E5D25}"/>
              </a:ext>
            </a:extLst>
          </p:cNvPr>
          <p:cNvSpPr txBox="1"/>
          <p:nvPr/>
        </p:nvSpPr>
        <p:spPr>
          <a:xfrm>
            <a:off x="794671" y="4810056"/>
            <a:ext cx="876300" cy="91136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F80916-AAE8-4183-BB8A-4F965159A56D}"/>
              </a:ext>
            </a:extLst>
          </p:cNvPr>
          <p:cNvSpPr/>
          <p:nvPr/>
        </p:nvSpPr>
        <p:spPr>
          <a:xfrm>
            <a:off x="4064794" y="1592262"/>
            <a:ext cx="3317079" cy="2557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B55A6F-DF4B-4190-91B7-A2A2AAF91DA3}"/>
              </a:ext>
            </a:extLst>
          </p:cNvPr>
          <p:cNvSpPr txBox="1"/>
          <p:nvPr/>
        </p:nvSpPr>
        <p:spPr>
          <a:xfrm>
            <a:off x="5373960" y="1704975"/>
            <a:ext cx="6953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4A58AC-82AE-4548-8A88-F1C3467ADA95}"/>
              </a:ext>
            </a:extLst>
          </p:cNvPr>
          <p:cNvSpPr/>
          <p:nvPr/>
        </p:nvSpPr>
        <p:spPr>
          <a:xfrm>
            <a:off x="7381875" y="4149725"/>
            <a:ext cx="2162174" cy="2159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4E454-9EA7-4A69-A086-87C4D3387F19}"/>
              </a:ext>
            </a:extLst>
          </p:cNvPr>
          <p:cNvSpPr txBox="1"/>
          <p:nvPr/>
        </p:nvSpPr>
        <p:spPr>
          <a:xfrm>
            <a:off x="8118475" y="4276725"/>
            <a:ext cx="6953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622808-74C0-4E43-BD08-D264E35C77A2}"/>
              </a:ext>
            </a:extLst>
          </p:cNvPr>
          <p:cNvSpPr/>
          <p:nvPr/>
        </p:nvSpPr>
        <p:spPr>
          <a:xfrm>
            <a:off x="7381874" y="1592262"/>
            <a:ext cx="4078288" cy="25574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AC7B87-25AC-4B5D-8416-17DBD7D113F1}"/>
              </a:ext>
            </a:extLst>
          </p:cNvPr>
          <p:cNvSpPr txBox="1"/>
          <p:nvPr/>
        </p:nvSpPr>
        <p:spPr>
          <a:xfrm>
            <a:off x="9544049" y="1704975"/>
            <a:ext cx="938213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A834A-BCCB-47DE-ABE8-3325B4D1B0AC}"/>
              </a:ext>
            </a:extLst>
          </p:cNvPr>
          <p:cNvSpPr txBox="1"/>
          <p:nvPr/>
        </p:nvSpPr>
        <p:spPr>
          <a:xfrm>
            <a:off x="5101307" y="4262438"/>
            <a:ext cx="12287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C6FCAB-2CF9-4CBB-8CE0-8D0069856CC7}"/>
              </a:ext>
            </a:extLst>
          </p:cNvPr>
          <p:cNvSpPr/>
          <p:nvPr/>
        </p:nvSpPr>
        <p:spPr>
          <a:xfrm>
            <a:off x="9544050" y="4149725"/>
            <a:ext cx="1916112" cy="2159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FD4CD-9801-434C-8A1A-414283E00A10}"/>
              </a:ext>
            </a:extLst>
          </p:cNvPr>
          <p:cNvSpPr txBox="1"/>
          <p:nvPr/>
        </p:nvSpPr>
        <p:spPr>
          <a:xfrm>
            <a:off x="10032999" y="4262438"/>
            <a:ext cx="938213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813DFA3-D027-4FE2-A0D3-68B577283998}"/>
              </a:ext>
            </a:extLst>
          </p:cNvPr>
          <p:cNvSpPr/>
          <p:nvPr/>
        </p:nvSpPr>
        <p:spPr>
          <a:xfrm>
            <a:off x="1781175" y="2192259"/>
            <a:ext cx="870609" cy="76049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D0C17D7-F791-4098-9878-8B83CB338E08}"/>
              </a:ext>
            </a:extLst>
          </p:cNvPr>
          <p:cNvSpPr/>
          <p:nvPr/>
        </p:nvSpPr>
        <p:spPr>
          <a:xfrm>
            <a:off x="2906578" y="2192259"/>
            <a:ext cx="831056" cy="7604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6A6E9FE-D416-429C-AAA5-6751DE8536BA}"/>
              </a:ext>
            </a:extLst>
          </p:cNvPr>
          <p:cNvSpPr/>
          <p:nvPr/>
        </p:nvSpPr>
        <p:spPr>
          <a:xfrm>
            <a:off x="2906578" y="3158055"/>
            <a:ext cx="824581" cy="74700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이주호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809B29A-3C1E-4707-8679-B8B7C8FE58E9}"/>
              </a:ext>
            </a:extLst>
          </p:cNvPr>
          <p:cNvGrpSpPr/>
          <p:nvPr/>
        </p:nvGrpSpPr>
        <p:grpSpPr>
          <a:xfrm>
            <a:off x="4487727" y="2318904"/>
            <a:ext cx="2475048" cy="633846"/>
            <a:chOff x="4487727" y="2318904"/>
            <a:chExt cx="2475048" cy="6338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69FAB0D-26E3-4515-B757-E10FB588D837}"/>
                </a:ext>
              </a:extLst>
            </p:cNvPr>
            <p:cNvSpPr/>
            <p:nvPr/>
          </p:nvSpPr>
          <p:spPr>
            <a:xfrm>
              <a:off x="4487727" y="2320636"/>
              <a:ext cx="990077" cy="6321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EE4C00E-97EF-46E4-9ABE-0770FDBEB7D6}"/>
                </a:ext>
              </a:extLst>
            </p:cNvPr>
            <p:cNvSpPr/>
            <p:nvPr/>
          </p:nvSpPr>
          <p:spPr>
            <a:xfrm>
              <a:off x="5313905" y="2318904"/>
              <a:ext cx="1648870" cy="6321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899EDA4-7677-452C-BD49-79C04C554D9A}"/>
              </a:ext>
            </a:extLst>
          </p:cNvPr>
          <p:cNvSpPr/>
          <p:nvPr/>
        </p:nvSpPr>
        <p:spPr>
          <a:xfrm>
            <a:off x="4484301" y="3156323"/>
            <a:ext cx="2478474" cy="29387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5A85C0-35E1-4EB1-A730-5F46E656E2E8}"/>
              </a:ext>
            </a:extLst>
          </p:cNvPr>
          <p:cNvSpPr/>
          <p:nvPr/>
        </p:nvSpPr>
        <p:spPr>
          <a:xfrm>
            <a:off x="4484300" y="3445805"/>
            <a:ext cx="2478474" cy="34436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50FC35E-183C-42A8-B7D3-486BE1257E47}"/>
              </a:ext>
            </a:extLst>
          </p:cNvPr>
          <p:cNvSpPr/>
          <p:nvPr/>
        </p:nvSpPr>
        <p:spPr>
          <a:xfrm>
            <a:off x="1781175" y="3144575"/>
            <a:ext cx="864134" cy="760490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이재환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A5F9F44-2540-4981-BDAE-50119C2F8D6A}"/>
              </a:ext>
            </a:extLst>
          </p:cNvPr>
          <p:cNvSpPr/>
          <p:nvPr/>
        </p:nvSpPr>
        <p:spPr>
          <a:xfrm>
            <a:off x="8794883" y="2295921"/>
            <a:ext cx="2176328" cy="4570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61CFBA-C5A1-429B-BCBA-496D0CCFB04C}"/>
              </a:ext>
            </a:extLst>
          </p:cNvPr>
          <p:cNvSpPr/>
          <p:nvPr/>
        </p:nvSpPr>
        <p:spPr>
          <a:xfrm>
            <a:off x="8794883" y="2807762"/>
            <a:ext cx="2176328" cy="45708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73EF462-BA82-4C42-BABD-3BA302295E7E}"/>
              </a:ext>
            </a:extLst>
          </p:cNvPr>
          <p:cNvSpPr/>
          <p:nvPr/>
        </p:nvSpPr>
        <p:spPr>
          <a:xfrm>
            <a:off x="8794883" y="3319604"/>
            <a:ext cx="2176328" cy="457085"/>
          </a:xfrm>
          <a:prstGeom prst="roundRect">
            <a:avLst/>
          </a:prstGeom>
          <a:solidFill>
            <a:srgbClr val="70AD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7D14C7B-372C-4FE8-A0C6-0357A9D05E83}"/>
              </a:ext>
            </a:extLst>
          </p:cNvPr>
          <p:cNvSpPr/>
          <p:nvPr/>
        </p:nvSpPr>
        <p:spPr>
          <a:xfrm>
            <a:off x="5313905" y="4721339"/>
            <a:ext cx="5657303" cy="30876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68CAD5F-BDAC-4EAF-88CE-154C3D4BE448}"/>
              </a:ext>
            </a:extLst>
          </p:cNvPr>
          <p:cNvSpPr/>
          <p:nvPr/>
        </p:nvSpPr>
        <p:spPr>
          <a:xfrm>
            <a:off x="5313905" y="5030104"/>
            <a:ext cx="1648868" cy="344365"/>
          </a:xfrm>
          <a:prstGeom prst="round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55C4D99-F877-47F0-A37E-03FC0D297F87}"/>
              </a:ext>
            </a:extLst>
          </p:cNvPr>
          <p:cNvSpPr/>
          <p:nvPr/>
        </p:nvSpPr>
        <p:spPr>
          <a:xfrm>
            <a:off x="6167437" y="5555276"/>
            <a:ext cx="2976563" cy="29387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89AC231-0930-4A4E-9BBC-2A49E0C620E5}"/>
              </a:ext>
            </a:extLst>
          </p:cNvPr>
          <p:cNvSpPr/>
          <p:nvPr/>
        </p:nvSpPr>
        <p:spPr>
          <a:xfrm>
            <a:off x="6167436" y="5844758"/>
            <a:ext cx="2976563" cy="34436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94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8685187" y="3035300"/>
            <a:ext cx="2190254" cy="14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 next step!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보완 되어야할 사항들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77B21-6DA6-43CE-AB89-8DE00A294700}"/>
              </a:ext>
            </a:extLst>
          </p:cNvPr>
          <p:cNvSpPr txBox="1"/>
          <p:nvPr/>
        </p:nvSpPr>
        <p:spPr>
          <a:xfrm>
            <a:off x="754872" y="3035300"/>
            <a:ext cx="2334717" cy="246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PJT </a:t>
            </a:r>
            <a:r>
              <a:rPr lang="ko-KR" altLang="en-US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환경분석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기획 배경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엔드 유저 분석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아이템 소개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목적 및 기대효과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705A13-26BC-4F7A-B7C5-33E254222BB9}"/>
              </a:ext>
            </a:extLst>
          </p:cNvPr>
          <p:cNvSpPr txBox="1"/>
          <p:nvPr/>
        </p:nvSpPr>
        <p:spPr>
          <a:xfrm>
            <a:off x="4830672" y="3035300"/>
            <a:ext cx="2113431" cy="213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내역</a:t>
            </a: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팀 구성 및 역할분배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시연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수행 절차 및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방법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6376DC-D44F-4372-B0F7-10FAB27D0A6D}"/>
              </a:ext>
            </a:extLst>
          </p:cNvPr>
          <p:cNvCxnSpPr>
            <a:cxnSpLocks/>
          </p:cNvCxnSpPr>
          <p:nvPr/>
        </p:nvCxnSpPr>
        <p:spPr>
          <a:xfrm>
            <a:off x="1316559" y="3303588"/>
            <a:ext cx="3344341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6DC2ED-F01C-431F-9948-4AA804B35875}"/>
              </a:ext>
            </a:extLst>
          </p:cNvPr>
          <p:cNvCxnSpPr>
            <a:cxnSpLocks/>
          </p:cNvCxnSpPr>
          <p:nvPr/>
        </p:nvCxnSpPr>
        <p:spPr>
          <a:xfrm>
            <a:off x="5664200" y="3303588"/>
            <a:ext cx="302098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F9177A6-0D8D-47A7-9BD0-C331F2F58490}"/>
              </a:ext>
            </a:extLst>
          </p:cNvPr>
          <p:cNvCxnSpPr>
            <a:cxnSpLocks/>
          </p:cNvCxnSpPr>
          <p:nvPr/>
        </p:nvCxnSpPr>
        <p:spPr>
          <a:xfrm>
            <a:off x="9860459" y="3303588"/>
            <a:ext cx="2636341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380947-DB17-4730-9182-475A3DDFF016}"/>
              </a:ext>
            </a:extLst>
          </p:cNvPr>
          <p:cNvCxnSpPr>
            <a:cxnSpLocks/>
          </p:cNvCxnSpPr>
          <p:nvPr/>
        </p:nvCxnSpPr>
        <p:spPr>
          <a:xfrm>
            <a:off x="-1349375" y="3303588"/>
            <a:ext cx="2044700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FCCD98-6E17-434E-891E-81EDD0850D33}"/>
              </a:ext>
            </a:extLst>
          </p:cNvPr>
          <p:cNvSpPr txBox="1"/>
          <p:nvPr/>
        </p:nvSpPr>
        <p:spPr>
          <a:xfrm>
            <a:off x="736914" y="452507"/>
            <a:ext cx="280408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332C2A-CDD4-4B86-957B-C79E6987B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150269"/>
            <a:ext cx="5294633" cy="2955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7DF7AA-0296-4F02-8F1A-AD4D0788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150269"/>
            <a:ext cx="5244034" cy="2955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EFD107-6ED0-49C5-AE5F-56B1672C692F}"/>
              </a:ext>
            </a:extLst>
          </p:cNvPr>
          <p:cNvSpPr/>
          <p:nvPr/>
        </p:nvSpPr>
        <p:spPr>
          <a:xfrm>
            <a:off x="695325" y="1592263"/>
            <a:ext cx="5244034" cy="558006"/>
          </a:xfrm>
          <a:prstGeom prst="rect">
            <a:avLst/>
          </a:prstGeom>
          <a:solidFill>
            <a:srgbClr val="28529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sheet WBS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7FC7D3-0A55-43CC-8465-32ACCA5379CF}"/>
              </a:ext>
            </a:extLst>
          </p:cNvPr>
          <p:cNvSpPr/>
          <p:nvPr/>
        </p:nvSpPr>
        <p:spPr>
          <a:xfrm>
            <a:off x="6167438" y="1592263"/>
            <a:ext cx="5293679" cy="558006"/>
          </a:xfrm>
          <a:prstGeom prst="rect">
            <a:avLst/>
          </a:prstGeom>
          <a:solidFill>
            <a:srgbClr val="28529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world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4FFC5BE-CB01-4B24-A64F-EF744CC14968}"/>
              </a:ext>
            </a:extLst>
          </p:cNvPr>
          <p:cNvSpPr txBox="1">
            <a:spLocks/>
          </p:cNvSpPr>
          <p:nvPr/>
        </p:nvSpPr>
        <p:spPr>
          <a:xfrm>
            <a:off x="695325" y="5105400"/>
            <a:ext cx="5244034" cy="104298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WBS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별 계획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43F24E-B51F-4CF1-973B-0847147997C5}"/>
              </a:ext>
            </a:extLst>
          </p:cNvPr>
          <p:cNvSpPr txBox="1">
            <a:spLocks/>
          </p:cNvSpPr>
          <p:nvPr/>
        </p:nvSpPr>
        <p:spPr>
          <a:xfrm>
            <a:off x="6167438" y="5105400"/>
            <a:ext cx="5293678" cy="104298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Communication</a:t>
            </a: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칸반보드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협업 툴 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원할한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업무 분배와 커뮤니케이션 도모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88A4C-2F84-477B-8A50-AC4F85B9099E}"/>
              </a:ext>
            </a:extLst>
          </p:cNvPr>
          <p:cNvSpPr txBox="1"/>
          <p:nvPr/>
        </p:nvSpPr>
        <p:spPr>
          <a:xfrm>
            <a:off x="695325" y="44132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방식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3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D92B4-418D-4A97-AB53-6C8CBD7CF78A}"/>
              </a:ext>
            </a:extLst>
          </p:cNvPr>
          <p:cNvSpPr txBox="1"/>
          <p:nvPr/>
        </p:nvSpPr>
        <p:spPr>
          <a:xfrm>
            <a:off x="688912" y="404420"/>
            <a:ext cx="3354451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홍연하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E5F7D896-9719-49E1-8B7E-B6475FC2B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3" t="16216" r="14144" b="16757"/>
          <a:stretch/>
        </p:blipFill>
        <p:spPr>
          <a:xfrm>
            <a:off x="695326" y="1586158"/>
            <a:ext cx="5400674" cy="4788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E7C450DB-2C5D-4A32-96DA-278C40DE5B06}"/>
              </a:ext>
            </a:extLst>
          </p:cNvPr>
          <p:cNvGrpSpPr/>
          <p:nvPr/>
        </p:nvGrpSpPr>
        <p:grpSpPr>
          <a:xfrm>
            <a:off x="6267449" y="1590072"/>
            <a:ext cx="4231295" cy="2478709"/>
            <a:chOff x="6267449" y="1590072"/>
            <a:chExt cx="4231295" cy="2478709"/>
          </a:xfrm>
        </p:grpSpPr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84025C-207F-4703-857C-ACDD20C70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34748"/>
            <a:stretch/>
          </p:blipFill>
          <p:spPr>
            <a:xfrm>
              <a:off x="6267449" y="1851682"/>
              <a:ext cx="4231295" cy="22170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2A22A5-C541-44EA-AE8A-6DE71ADE5374}"/>
                </a:ext>
              </a:extLst>
            </p:cNvPr>
            <p:cNvSpPr txBox="1"/>
            <p:nvPr/>
          </p:nvSpPr>
          <p:spPr>
            <a:xfrm>
              <a:off x="6267450" y="1590072"/>
              <a:ext cx="31451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b="1" dirty="0">
                  <a:latin typeface="나눔스퀘어_ac Light" panose="020B0600000101010101" pitchFamily="50" charset="-127"/>
                </a:rPr>
                <a:t>라이더</a:t>
              </a:r>
              <a:r>
                <a:rPr kumimoji="1" lang="ko-KR" altLang="en-US" sz="1100" b="1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안전 키워드로 뉴스기사 제목 크롤링</a:t>
              </a:r>
              <a:endParaRPr kumimoji="1" lang="ko-Kore-KR" altLang="en-US" sz="1100" b="1" dirty="0">
                <a:latin typeface="나눔스퀘어_ac Light" panose="020B0600000101010101" pitchFamily="50" charset="-127"/>
              </a:endParaRPr>
            </a:p>
          </p:txBody>
        </p:sp>
      </p:grp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2C3ABB3F-B093-4C4D-9320-D65D15C7E7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" t="-2034" b="2754"/>
          <a:stretch/>
        </p:blipFill>
        <p:spPr>
          <a:xfrm>
            <a:off x="6267449" y="4158034"/>
            <a:ext cx="4231296" cy="22170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E8A2C-D7A8-4FC1-A0C5-6B482C74863D}"/>
              </a:ext>
            </a:extLst>
          </p:cNvPr>
          <p:cNvSpPr txBox="1"/>
          <p:nvPr/>
        </p:nvSpPr>
        <p:spPr>
          <a:xfrm>
            <a:off x="695325" y="1601148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뉴스기사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9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D92B4-418D-4A97-AB53-6C8CBD7CF78A}"/>
              </a:ext>
            </a:extLst>
          </p:cNvPr>
          <p:cNvSpPr txBox="1"/>
          <p:nvPr/>
        </p:nvSpPr>
        <p:spPr>
          <a:xfrm>
            <a:off x="688912" y="404420"/>
            <a:ext cx="3354451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박성준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1023442-D6BD-4D58-861B-3579EC4AEC5A}"/>
              </a:ext>
            </a:extLst>
          </p:cNvPr>
          <p:cNvGrpSpPr/>
          <p:nvPr/>
        </p:nvGrpSpPr>
        <p:grpSpPr>
          <a:xfrm>
            <a:off x="688910" y="1213798"/>
            <a:ext cx="10771251" cy="1645782"/>
            <a:chOff x="688910" y="1213798"/>
            <a:chExt cx="10771251" cy="164578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66EB565-2DF2-48D6-93E7-3CBA24F4DEB0}"/>
                </a:ext>
              </a:extLst>
            </p:cNvPr>
            <p:cNvSpPr/>
            <p:nvPr/>
          </p:nvSpPr>
          <p:spPr>
            <a:xfrm>
              <a:off x="688910" y="1230523"/>
              <a:ext cx="10771251" cy="1629057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F46B153-DFAE-445D-A563-3CFFC608C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012" b="26538"/>
            <a:stretch/>
          </p:blipFill>
          <p:spPr>
            <a:xfrm>
              <a:off x="8857194" y="1463147"/>
              <a:ext cx="2411046" cy="13329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499D7F-91E8-4288-856E-31235F93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710"/>
            <a:stretch/>
          </p:blipFill>
          <p:spPr>
            <a:xfrm>
              <a:off x="3213471" y="1468357"/>
              <a:ext cx="2106486" cy="13329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0857209-AF7B-49FB-9691-8FC0B9516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69" t="12291" r="46544" b="11869"/>
            <a:stretch/>
          </p:blipFill>
          <p:spPr>
            <a:xfrm>
              <a:off x="5910884" y="1476221"/>
              <a:ext cx="2423504" cy="132509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37AC5B-B12A-4CE6-8FD1-0FBF6F4BD50B}"/>
                </a:ext>
              </a:extLst>
            </p:cNvPr>
            <p:cNvGrpSpPr/>
            <p:nvPr/>
          </p:nvGrpSpPr>
          <p:grpSpPr>
            <a:xfrm>
              <a:off x="695325" y="1213798"/>
              <a:ext cx="10544530" cy="1374186"/>
              <a:chOff x="695325" y="1213798"/>
              <a:chExt cx="10544530" cy="137418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E9EA1-878B-4BF2-9325-07B16D8828E2}"/>
                  </a:ext>
                </a:extLst>
              </p:cNvPr>
              <p:cNvSpPr txBox="1"/>
              <p:nvPr/>
            </p:nvSpPr>
            <p:spPr>
              <a:xfrm>
                <a:off x="3213470" y="1476222"/>
                <a:ext cx="2106486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학습용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/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음성데이터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&gt;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텍스트 처리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77622FD-C915-41DB-A30E-EF21E3F2630B}"/>
                  </a:ext>
                </a:extLst>
              </p:cNvPr>
              <p:cNvGrpSpPr/>
              <p:nvPr/>
            </p:nvGrpSpPr>
            <p:grpSpPr>
              <a:xfrm>
                <a:off x="910022" y="1669294"/>
                <a:ext cx="1720742" cy="918690"/>
                <a:chOff x="703892" y="1777484"/>
                <a:chExt cx="1659189" cy="1039560"/>
              </a:xfrm>
              <a:effectLst/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68B430E2-7A14-448E-8C1E-0FCF3836E951}"/>
                    </a:ext>
                  </a:extLst>
                </p:cNvPr>
                <p:cNvSpPr/>
                <p:nvPr/>
              </p:nvSpPr>
              <p:spPr>
                <a:xfrm>
                  <a:off x="703893" y="1777484"/>
                  <a:ext cx="1651262" cy="1039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0F65900-06C2-4D50-AA61-C3A57BE5A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892" y="2008709"/>
                  <a:ext cx="628198" cy="62819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1CD83B-6AE4-4BE4-A7E0-BD24FD75FE44}"/>
                    </a:ext>
                  </a:extLst>
                </p:cNvPr>
                <p:cNvSpPr txBox="1"/>
                <p:nvPr/>
              </p:nvSpPr>
              <p:spPr>
                <a:xfrm>
                  <a:off x="1267238" y="1868307"/>
                  <a:ext cx="1095843" cy="7954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음성데이터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altLang="ko-KR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Wav </a:t>
                  </a: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파일</a:t>
                  </a:r>
                </a:p>
              </p:txBody>
            </p:sp>
          </p:grp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8C951B69-9330-4081-B1BA-58F4D9C548CF}"/>
                  </a:ext>
                </a:extLst>
              </p:cNvPr>
              <p:cNvCxnSpPr>
                <a:cxnSpLocks/>
                <a:stCxn id="8" idx="3"/>
                <a:endCxn id="4" idx="1"/>
              </p:cNvCxnSpPr>
              <p:nvPr/>
            </p:nvCxnSpPr>
            <p:spPr>
              <a:xfrm>
                <a:off x="2622544" y="2128639"/>
                <a:ext cx="590927" cy="6196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F0E3570A-AF6D-4514-9799-0B077AF4F48E}"/>
                  </a:ext>
                </a:extLst>
              </p:cNvPr>
              <p:cNvCxnSpPr>
                <a:cxnSpLocks/>
                <a:stCxn id="4" idx="3"/>
                <a:endCxn id="36" idx="1"/>
              </p:cNvCxnSpPr>
              <p:nvPr/>
            </p:nvCxnSpPr>
            <p:spPr>
              <a:xfrm>
                <a:off x="5319957" y="2134835"/>
                <a:ext cx="590927" cy="3932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4123F8C7-69A0-4557-B47F-8633B851CFAB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 flipV="1">
                <a:off x="8334388" y="2129625"/>
                <a:ext cx="522806" cy="9142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5413E8-C888-4684-A017-0087AF88DCB0}"/>
                  </a:ext>
                </a:extLst>
              </p:cNvPr>
              <p:cNvSpPr txBox="1"/>
              <p:nvPr/>
            </p:nvSpPr>
            <p:spPr>
              <a:xfrm>
                <a:off x="8857195" y="1463147"/>
                <a:ext cx="238266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학습용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/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텍스트 데이터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전처리</a:t>
                </a:r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CF7F3C-C21D-42C4-91C7-A133BAB50F23}"/>
                  </a:ext>
                </a:extLst>
              </p:cNvPr>
              <p:cNvSpPr txBox="1"/>
              <p:nvPr/>
            </p:nvSpPr>
            <p:spPr>
              <a:xfrm>
                <a:off x="695325" y="1213798"/>
                <a:ext cx="1918427" cy="374571"/>
              </a:xfrm>
              <a:prstGeom prst="roundRect">
                <a:avLst/>
              </a:prstGeom>
              <a:solidFill>
                <a:srgbClr val="2C5AA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텍스트 데이터 마이닝</a:t>
                </a: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22A66E-D931-4F0A-891C-187633E97993}"/>
              </a:ext>
            </a:extLst>
          </p:cNvPr>
          <p:cNvGrpSpPr/>
          <p:nvPr/>
        </p:nvGrpSpPr>
        <p:grpSpPr>
          <a:xfrm>
            <a:off x="688910" y="2895237"/>
            <a:ext cx="10771251" cy="1648981"/>
            <a:chOff x="688910" y="3086577"/>
            <a:chExt cx="10771251" cy="1648981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51DBF0D-7B3C-4993-AD91-6BE2E10B4EEE}"/>
                </a:ext>
              </a:extLst>
            </p:cNvPr>
            <p:cNvSpPr/>
            <p:nvPr/>
          </p:nvSpPr>
          <p:spPr>
            <a:xfrm>
              <a:off x="688910" y="3188704"/>
              <a:ext cx="10771251" cy="1546854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B37F96D3-8EB8-445D-832A-619303FF7530}"/>
                </a:ext>
              </a:extLst>
            </p:cNvPr>
            <p:cNvGrpSpPr/>
            <p:nvPr/>
          </p:nvGrpSpPr>
          <p:grpSpPr>
            <a:xfrm>
              <a:off x="837485" y="3438183"/>
              <a:ext cx="1779492" cy="1051580"/>
              <a:chOff x="765756" y="4659424"/>
              <a:chExt cx="1779492" cy="1051580"/>
            </a:xfrm>
            <a:effectLst/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5C39A07B-5738-4AEB-A52A-99024C21CF91}"/>
                  </a:ext>
                </a:extLst>
              </p:cNvPr>
              <p:cNvSpPr/>
              <p:nvPr/>
            </p:nvSpPr>
            <p:spPr>
              <a:xfrm>
                <a:off x="765756" y="4659424"/>
                <a:ext cx="1709060" cy="10515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A5A5A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E7DD1E-1F9C-4D1A-886A-0E4B6802108B}"/>
                  </a:ext>
                </a:extLst>
              </p:cNvPr>
              <p:cNvSpPr txBox="1"/>
              <p:nvPr/>
            </p:nvSpPr>
            <p:spPr>
              <a:xfrm>
                <a:off x="1257072" y="4679452"/>
                <a:ext cx="12881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수집된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센서 데이터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EDA</a:t>
                </a:r>
                <a:r>
                  <a:rPr lang="en-US" altLang="ko-KR" sz="14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</a:t>
                </a:r>
              </a:p>
              <a:p>
                <a:r>
                  <a:rPr lang="ko-KR" altLang="en-US" sz="14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이상치 정의</a:t>
                </a:r>
                <a:endParaRPr lang="en-US" altLang="ko-KR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EF7C96D-9394-4B83-B12E-DD4B7B8CE3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79" b="75000" l="14583" r="71528">
                            <a14:foregroundMark x1="27778" y1="47708" x2="29028" y2="43021"/>
                            <a14:foregroundMark x1="23750" y1="31250" x2="23124" y2="22297"/>
                            <a14:foregroundMark x1="28472" y1="38333" x2="26806" y2="60000"/>
                            <a14:foregroundMark x1="26806" y1="60000" x2="29722" y2="68125"/>
                            <a14:foregroundMark x1="29722" y1="68125" x2="39444" y2="72500"/>
                            <a14:foregroundMark x1="39444" y1="72500" x2="49861" y2="72604"/>
                            <a14:foregroundMark x1="49861" y1="72604" x2="60694" y2="70625"/>
                            <a14:foregroundMark x1="60694" y1="70625" x2="66389" y2="63125"/>
                            <a14:foregroundMark x1="66389" y1="63125" x2="67083" y2="32500"/>
                            <a14:foregroundMark x1="67083" y1="32500" x2="60417" y2="27083"/>
                            <a14:foregroundMark x1="60417" y1="27083" x2="50278" y2="26354"/>
                            <a14:foregroundMark x1="50278" y1="26354" x2="40139" y2="27708"/>
                            <a14:foregroundMark x1="40139" y1="27708" x2="31667" y2="31354"/>
                            <a14:foregroundMark x1="31667" y1="31354" x2="21944" y2="44271"/>
                            <a14:foregroundMark x1="21944" y1="44271" x2="20278" y2="69375"/>
                            <a14:foregroundMark x1="20278" y1="69375" x2="29722" y2="75625"/>
                            <a14:foregroundMark x1="29722" y1="75625" x2="41806" y2="76979"/>
                            <a14:foregroundMark x1="41806" y1="76979" x2="63889" y2="74271"/>
                            <a14:foregroundMark x1="63889" y1="74271" x2="71528" y2="65833"/>
                            <a14:foregroundMark x1="71528" y1="65833" x2="64861" y2="44063"/>
                            <a14:foregroundMark x1="23889" y1="23542" x2="25000" y2="22188"/>
                            <a14:foregroundMark x1="24861" y1="21979" x2="25278" y2="20729"/>
                            <a14:backgroundMark x1="25308" y1="21589" x2="26528" y2="23125"/>
                            <a14:backgroundMark x1="15694" y1="9479" x2="25150" y2="21389"/>
                            <a14:backgroundMark x1="26528" y1="23125" x2="27222" y2="16146"/>
                            <a14:backgroundMark x1="27222" y1="16146" x2="23194" y2="9271"/>
                            <a14:backgroundMark x1="23194" y1="9271" x2="13611" y2="7500"/>
                            <a14:backgroundMark x1="13611" y1="7500" x2="10972" y2="8229"/>
                            <a14:backgroundMark x1="25972" y1="14375" x2="23333" y2="7187"/>
                            <a14:backgroundMark x1="23333" y1="7187" x2="12917" y2="11250"/>
                            <a14:backgroundMark x1="12917" y1="11250" x2="23750" y2="17813"/>
                            <a14:backgroundMark x1="23750" y1="17813" x2="30139" y2="12708"/>
                            <a14:backgroundMark x1="30139" y1="12708" x2="29722" y2="10417"/>
                            <a14:backgroundMark x1="25000" y1="15417" x2="17917" y2="8854"/>
                            <a14:backgroundMark x1="17917" y1="8854" x2="27778" y2="7917"/>
                            <a14:backgroundMark x1="27778" y1="7917" x2="25000" y2="15937"/>
                            <a14:backgroundMark x1="25000" y1="15937" x2="23333" y2="16979"/>
                            <a14:backgroundMark x1="22222" y1="9063" x2="22222" y2="14375"/>
                            <a14:backgroundMark x1="23194" y1="14271" x2="22083" y2="158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3008" t="15557" r="22892" b="17305"/>
              <a:stretch/>
            </p:blipFill>
            <p:spPr>
              <a:xfrm>
                <a:off x="809508" y="4796800"/>
                <a:ext cx="499761" cy="697915"/>
              </a:xfrm>
              <a:prstGeom prst="rect">
                <a:avLst/>
              </a:prstGeom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315DD6-1A22-4AC7-95C9-56B828F6FC66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>
              <a:off x="2546545" y="3963973"/>
              <a:ext cx="485721" cy="6210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AB8FD00-BFB5-4D4E-B06B-789B15B7F532}"/>
                </a:ext>
              </a:extLst>
            </p:cNvPr>
            <p:cNvGrpSpPr/>
            <p:nvPr/>
          </p:nvGrpSpPr>
          <p:grpSpPr>
            <a:xfrm>
              <a:off x="3032265" y="3300091"/>
              <a:ext cx="2382661" cy="1340183"/>
              <a:chOff x="5789435" y="4366098"/>
              <a:chExt cx="2579042" cy="1450643"/>
            </a:xfrm>
            <a:effectLst/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BB5A53D-7722-4D5F-9CAF-BFF89E4A2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39898"/>
              <a:stretch/>
            </p:blipFill>
            <p:spPr>
              <a:xfrm>
                <a:off x="5789436" y="4366098"/>
                <a:ext cx="2579041" cy="1450643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52232D-97E6-4139-BC2A-8B081E38E8E1}"/>
                  </a:ext>
                </a:extLst>
              </p:cNvPr>
              <p:cNvSpPr txBox="1"/>
              <p:nvPr/>
            </p:nvSpPr>
            <p:spPr>
              <a:xfrm>
                <a:off x="5789435" y="4383302"/>
                <a:ext cx="2579040" cy="3331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실시간 정규화 이상치 감지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D439F55-61B2-4C4F-A5C4-F6F2474188D1}"/>
                </a:ext>
              </a:extLst>
            </p:cNvPr>
            <p:cNvGrpSpPr/>
            <p:nvPr/>
          </p:nvGrpSpPr>
          <p:grpSpPr>
            <a:xfrm>
              <a:off x="6273908" y="3277342"/>
              <a:ext cx="1709060" cy="1394964"/>
              <a:chOff x="6356220" y="4560187"/>
              <a:chExt cx="1709060" cy="1394964"/>
            </a:xfrm>
            <a:effectLst/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1DBA0334-479B-4D73-948B-7DCD0ED74B45}"/>
                  </a:ext>
                </a:extLst>
              </p:cNvPr>
              <p:cNvSpPr/>
              <p:nvPr/>
            </p:nvSpPr>
            <p:spPr>
              <a:xfrm>
                <a:off x="6356220" y="4560187"/>
                <a:ext cx="1709060" cy="13949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A5A5A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89D969F-D170-4316-AB01-3DB0A733BE15}"/>
                  </a:ext>
                </a:extLst>
              </p:cNvPr>
              <p:cNvGrpSpPr/>
              <p:nvPr/>
            </p:nvGrpSpPr>
            <p:grpSpPr>
              <a:xfrm>
                <a:off x="6488272" y="4910231"/>
                <a:ext cx="1402060" cy="712956"/>
                <a:chOff x="6267659" y="4872329"/>
                <a:chExt cx="1517621" cy="771719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57CC254-368C-4BC7-9FA2-B0E631C83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7659" y="4872329"/>
                  <a:ext cx="771719" cy="77171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434BD63A-864F-4980-AD63-F7B49C84A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9378" y="4898148"/>
                  <a:ext cx="745902" cy="745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765D02-A845-4F59-93DF-D4C50FF286D6}"/>
                </a:ext>
              </a:extLst>
            </p:cNvPr>
            <p:cNvCxnSpPr>
              <a:cxnSpLocks/>
              <a:stCxn id="17" idx="3"/>
              <a:endCxn id="75" idx="1"/>
            </p:cNvCxnSpPr>
            <p:nvPr/>
          </p:nvCxnSpPr>
          <p:spPr>
            <a:xfrm>
              <a:off x="5414926" y="3970183"/>
              <a:ext cx="858982" cy="4641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D6CC1D7-2C21-4913-BB64-D5744614DC84}"/>
                </a:ext>
              </a:extLst>
            </p:cNvPr>
            <p:cNvCxnSpPr>
              <a:cxnSpLocks/>
              <a:stCxn id="75" idx="3"/>
              <a:endCxn id="24" idx="1"/>
            </p:cNvCxnSpPr>
            <p:nvPr/>
          </p:nvCxnSpPr>
          <p:spPr>
            <a:xfrm flipV="1">
              <a:off x="7982968" y="3968736"/>
              <a:ext cx="887964" cy="6088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863EAC1-EF5A-485E-A6A0-9520417EF7B1}"/>
                </a:ext>
              </a:extLst>
            </p:cNvPr>
            <p:cNvSpPr txBox="1"/>
            <p:nvPr/>
          </p:nvSpPr>
          <p:spPr>
            <a:xfrm>
              <a:off x="698550" y="3086577"/>
              <a:ext cx="1918427" cy="374571"/>
            </a:xfrm>
            <a:prstGeom prst="roundRect">
              <a:avLst/>
            </a:prstGeom>
            <a:solidFill>
              <a:srgbClr val="2C5AA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센서 데이터 마이닝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3FF31D-A191-4ECB-B86D-16778D79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67" r="1135"/>
            <a:stretch/>
          </p:blipFill>
          <p:spPr>
            <a:xfrm>
              <a:off x="8870932" y="3301797"/>
              <a:ext cx="2355185" cy="133387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9C89D5-D864-40E5-953C-C4D4AB021C99}"/>
                </a:ext>
              </a:extLst>
            </p:cNvPr>
            <p:cNvSpPr txBox="1"/>
            <p:nvPr/>
          </p:nvSpPr>
          <p:spPr>
            <a:xfrm>
              <a:off x="8870932" y="3301833"/>
              <a:ext cx="2341447" cy="31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배달원 운행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65B962F-8DD4-4C22-9855-95699C99F2C0}"/>
              </a:ext>
            </a:extLst>
          </p:cNvPr>
          <p:cNvGrpSpPr/>
          <p:nvPr/>
        </p:nvGrpSpPr>
        <p:grpSpPr>
          <a:xfrm>
            <a:off x="688911" y="4678802"/>
            <a:ext cx="10771251" cy="1750221"/>
            <a:chOff x="688911" y="5157553"/>
            <a:chExt cx="10771251" cy="175022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10F4123-6925-47D6-AFF3-5942E3A892AE}"/>
                </a:ext>
              </a:extLst>
            </p:cNvPr>
            <p:cNvSpPr/>
            <p:nvPr/>
          </p:nvSpPr>
          <p:spPr>
            <a:xfrm>
              <a:off x="688911" y="5157553"/>
              <a:ext cx="10771251" cy="1750221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AD3E70B-4271-4C45-9CE5-7F21235C8F2D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622544" y="6228654"/>
              <a:ext cx="590927" cy="1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76C3460-3960-4967-8061-13E232F639D2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5319957" y="6156255"/>
              <a:ext cx="754580" cy="7938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835FCC2-49A1-4817-8EE8-CEC93B3CDCCF}"/>
                </a:ext>
              </a:extLst>
            </p:cNvPr>
            <p:cNvCxnSpPr>
              <a:cxnSpLocks/>
            </p:cNvCxnSpPr>
            <p:nvPr/>
          </p:nvCxnSpPr>
          <p:spPr>
            <a:xfrm>
              <a:off x="8334388" y="6193926"/>
              <a:ext cx="536544" cy="0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33C16-571B-42B3-9566-F2A2AAB112B0}"/>
                </a:ext>
              </a:extLst>
            </p:cNvPr>
            <p:cNvSpPr txBox="1"/>
            <p:nvPr/>
          </p:nvSpPr>
          <p:spPr>
            <a:xfrm>
              <a:off x="695325" y="5174964"/>
              <a:ext cx="2106486" cy="374571"/>
            </a:xfrm>
            <a:prstGeom prst="roundRect">
              <a:avLst/>
            </a:prstGeom>
            <a:solidFill>
              <a:srgbClr val="2C5AA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배달 데이터 마이닝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D62A85-CD93-416A-B2D6-0C65BA0F5089}"/>
                </a:ext>
              </a:extLst>
            </p:cNvPr>
            <p:cNvGrpSpPr/>
            <p:nvPr/>
          </p:nvGrpSpPr>
          <p:grpSpPr>
            <a:xfrm>
              <a:off x="910023" y="5769309"/>
              <a:ext cx="1798948" cy="918690"/>
              <a:chOff x="910023" y="6859227"/>
              <a:chExt cx="1798948" cy="91869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F1C3F8-9F99-4E0A-9848-91186D2F6F4E}"/>
                  </a:ext>
                </a:extLst>
              </p:cNvPr>
              <p:cNvGrpSpPr/>
              <p:nvPr/>
            </p:nvGrpSpPr>
            <p:grpSpPr>
              <a:xfrm>
                <a:off x="910023" y="6859227"/>
                <a:ext cx="1798948" cy="918690"/>
                <a:chOff x="703893" y="1892452"/>
                <a:chExt cx="1734597" cy="1039560"/>
              </a:xfrm>
              <a:effectLst/>
            </p:grpSpPr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FB74BBFF-9A74-4763-B60F-B4CE67AB22CD}"/>
                    </a:ext>
                  </a:extLst>
                </p:cNvPr>
                <p:cNvSpPr/>
                <p:nvPr/>
              </p:nvSpPr>
              <p:spPr>
                <a:xfrm>
                  <a:off x="703893" y="1892452"/>
                  <a:ext cx="1651262" cy="1039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15D65C6-350C-42F0-BB36-802F848163B9}"/>
                    </a:ext>
                  </a:extLst>
                </p:cNvPr>
                <p:cNvSpPr txBox="1"/>
                <p:nvPr/>
              </p:nvSpPr>
              <p:spPr>
                <a:xfrm>
                  <a:off x="1294541" y="1957261"/>
                  <a:ext cx="1143949" cy="9001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이상치 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데이터 분석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34D4DAD-46E4-4C25-A263-4C14C5B91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913" y="7033205"/>
                <a:ext cx="627850" cy="627850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92E5F1F-D9DC-4F44-859B-F35AA67D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0940"/>
            <a:stretch/>
          </p:blipFill>
          <p:spPr>
            <a:xfrm>
              <a:off x="3193342" y="5642608"/>
              <a:ext cx="2106486" cy="104539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D1F70DE-0AD2-493D-9D74-A74EA1640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13"/>
            <a:stretch/>
          </p:blipFill>
          <p:spPr>
            <a:xfrm>
              <a:off x="6074537" y="5624511"/>
              <a:ext cx="2363013" cy="1063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7FE5B2-A9D4-40A7-BCBB-BCAEB7D5B5E7}"/>
                </a:ext>
              </a:extLst>
            </p:cNvPr>
            <p:cNvSpPr txBox="1"/>
            <p:nvPr/>
          </p:nvSpPr>
          <p:spPr>
            <a:xfrm>
              <a:off x="6068352" y="5621481"/>
              <a:ext cx="23630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위험감지 지도 시각화</a:t>
              </a:r>
              <a:endPara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9F5CF90-D872-427F-9DD1-102892DAA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3523" b="18472"/>
            <a:stretch/>
          </p:blipFill>
          <p:spPr>
            <a:xfrm>
              <a:off x="8921559" y="5615187"/>
              <a:ext cx="2054594" cy="1063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E3ED6A-A59E-49CD-A9C4-58BBA8DB483B}"/>
                </a:ext>
              </a:extLst>
            </p:cNvPr>
            <p:cNvSpPr txBox="1"/>
            <p:nvPr/>
          </p:nvSpPr>
          <p:spPr>
            <a:xfrm>
              <a:off x="3192980" y="5649598"/>
              <a:ext cx="21064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동 단위 위험감지 파악</a:t>
              </a:r>
              <a:endPara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385E89-6071-4A60-BF5A-B4B28F40C156}"/>
              </a:ext>
            </a:extLst>
          </p:cNvPr>
          <p:cNvSpPr txBox="1"/>
          <p:nvPr/>
        </p:nvSpPr>
        <p:spPr>
          <a:xfrm>
            <a:off x="8899609" y="4824612"/>
            <a:ext cx="20765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특정 지역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실시간 위험지도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77059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33D4C4-203C-4004-BD49-D942C8180F9F}"/>
              </a:ext>
            </a:extLst>
          </p:cNvPr>
          <p:cNvSpPr/>
          <p:nvPr/>
        </p:nvSpPr>
        <p:spPr>
          <a:xfrm>
            <a:off x="4357972" y="1592262"/>
            <a:ext cx="3476056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2045DB-908A-4AE2-8B6A-18C3D6E0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79" y="2628900"/>
            <a:ext cx="3304982" cy="1927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E8582-0916-4045-93C9-64A2FA835F8B}"/>
              </a:ext>
            </a:extLst>
          </p:cNvPr>
          <p:cNvSpPr txBox="1"/>
          <p:nvPr/>
        </p:nvSpPr>
        <p:spPr>
          <a:xfrm>
            <a:off x="4487356" y="1677348"/>
            <a:ext cx="1918427" cy="374571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Simple RNN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BD546B-5ABC-4F81-9178-A97E80D50A11}"/>
              </a:ext>
            </a:extLst>
          </p:cNvPr>
          <p:cNvSpPr/>
          <p:nvPr/>
        </p:nvSpPr>
        <p:spPr>
          <a:xfrm>
            <a:off x="737232" y="1592263"/>
            <a:ext cx="3476056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DE87287-765A-4CB6-ABB3-443CEC3AA4A9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86576" y="2847772"/>
            <a:ext cx="0" cy="2655293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F4D78-F7CA-4853-B212-3BE7B40F50F7}"/>
              </a:ext>
            </a:extLst>
          </p:cNvPr>
          <p:cNvSpPr/>
          <p:nvPr/>
        </p:nvSpPr>
        <p:spPr>
          <a:xfrm>
            <a:off x="8143875" y="1588329"/>
            <a:ext cx="3316288" cy="48974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AD1AD-891E-4CC3-B4DD-1A436F0B7DB0}"/>
              </a:ext>
            </a:extLst>
          </p:cNvPr>
          <p:cNvSpPr txBox="1"/>
          <p:nvPr/>
        </p:nvSpPr>
        <p:spPr>
          <a:xfrm>
            <a:off x="688912" y="404813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AD690-4D18-4E73-B0B5-ACE13E1F7C02}"/>
              </a:ext>
            </a:extLst>
          </p:cNvPr>
          <p:cNvSpPr txBox="1"/>
          <p:nvPr/>
        </p:nvSpPr>
        <p:spPr>
          <a:xfrm>
            <a:off x="8288559" y="1677348"/>
            <a:ext cx="1737964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4120A-41D2-4300-9E7F-D41BF1E17B0E}"/>
              </a:ext>
            </a:extLst>
          </p:cNvPr>
          <p:cNvSpPr txBox="1"/>
          <p:nvPr/>
        </p:nvSpPr>
        <p:spPr>
          <a:xfrm>
            <a:off x="896850" y="1677348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</a:t>
            </a:r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4C7B8-2776-49BF-8E07-61A52247EF52}"/>
              </a:ext>
            </a:extLst>
          </p:cNvPr>
          <p:cNvSpPr txBox="1"/>
          <p:nvPr/>
        </p:nvSpPr>
        <p:spPr>
          <a:xfrm>
            <a:off x="1113778" y="2473201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정규표현식으로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숫자치환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5DD77-AA1B-4823-8634-C143D7EED824}"/>
              </a:ext>
            </a:extLst>
          </p:cNvPr>
          <p:cNvSpPr txBox="1"/>
          <p:nvPr/>
        </p:nvSpPr>
        <p:spPr>
          <a:xfrm>
            <a:off x="1113778" y="3085984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Toknizing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4983-1503-4F8F-90F4-236FE94D6B33}"/>
              </a:ext>
            </a:extLst>
          </p:cNvPr>
          <p:cNvSpPr txBox="1"/>
          <p:nvPr/>
        </p:nvSpPr>
        <p:spPr>
          <a:xfrm>
            <a:off x="1113778" y="4890281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정수인코딩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6D36-BC83-45FB-90D2-D2C316CB7AFF}"/>
              </a:ext>
            </a:extLst>
          </p:cNvPr>
          <p:cNvSpPr txBox="1"/>
          <p:nvPr/>
        </p:nvSpPr>
        <p:spPr>
          <a:xfrm>
            <a:off x="1113778" y="5503065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패딩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6FC4A58-CB50-4AE2-A900-54FACA4AFD13}"/>
              </a:ext>
            </a:extLst>
          </p:cNvPr>
          <p:cNvCxnSpPr>
            <a:stCxn id="24" idx="3"/>
            <a:endCxn id="16" idx="0"/>
          </p:cNvCxnSpPr>
          <p:nvPr/>
        </p:nvCxnSpPr>
        <p:spPr>
          <a:xfrm flipV="1">
            <a:off x="3459373" y="1592262"/>
            <a:ext cx="2636627" cy="4098089"/>
          </a:xfrm>
          <a:prstGeom prst="bentConnector4">
            <a:avLst>
              <a:gd name="adj1" fmla="val 17041"/>
              <a:gd name="adj2" fmla="val 105578"/>
            </a:avLst>
          </a:prstGeom>
          <a:ln w="349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BC9150-6150-4F39-827B-641328B1F109}"/>
              </a:ext>
            </a:extLst>
          </p:cNvPr>
          <p:cNvSpPr txBox="1"/>
          <p:nvPr/>
        </p:nvSpPr>
        <p:spPr>
          <a:xfrm>
            <a:off x="477531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0.0816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0.9834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0.0710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val_acc: 0.9872</a:t>
            </a:r>
            <a:endParaRPr lang="ko-KR" altLang="en-US" sz="14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2873B795-2138-4136-BE8F-73495B2236FB}"/>
              </a:ext>
            </a:extLst>
          </p:cNvPr>
          <p:cNvCxnSpPr>
            <a:cxnSpLocks/>
            <a:stCxn id="24" idx="3"/>
            <a:endCxn id="17" idx="0"/>
          </p:cNvCxnSpPr>
          <p:nvPr/>
        </p:nvCxnSpPr>
        <p:spPr>
          <a:xfrm flipV="1">
            <a:off x="3459373" y="1588329"/>
            <a:ext cx="6342646" cy="4102022"/>
          </a:xfrm>
          <a:prstGeom prst="bentConnector4">
            <a:avLst>
              <a:gd name="adj1" fmla="val 6894"/>
              <a:gd name="adj2" fmla="val 105573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31080D-C9F9-4F3D-96B1-BE1C4A14EE86}"/>
              </a:ext>
            </a:extLst>
          </p:cNvPr>
          <p:cNvSpPr txBox="1"/>
          <p:nvPr/>
        </p:nvSpPr>
        <p:spPr>
          <a:xfrm>
            <a:off x="848240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0.0861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0.9899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0.0963 val_acc: 0.9936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1CE30-3FE2-4390-B0F4-184A7E3B55DE}"/>
              </a:ext>
            </a:extLst>
          </p:cNvPr>
          <p:cNvSpPr txBox="1"/>
          <p:nvPr/>
        </p:nvSpPr>
        <p:spPr>
          <a:xfrm>
            <a:off x="1113778" y="4277498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빈도순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word_to_index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A0BDF-9277-4C80-A246-7C02D6E8BBEE}"/>
              </a:ext>
            </a:extLst>
          </p:cNvPr>
          <p:cNvSpPr txBox="1"/>
          <p:nvPr/>
        </p:nvSpPr>
        <p:spPr>
          <a:xfrm>
            <a:off x="1113778" y="3698767"/>
            <a:ext cx="2345595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Toknizer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vocab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사전 조정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662A3-7237-4CF2-84EA-8979CB798082}"/>
              </a:ext>
            </a:extLst>
          </p:cNvPr>
          <p:cNvSpPr/>
          <p:nvPr/>
        </p:nvSpPr>
        <p:spPr>
          <a:xfrm>
            <a:off x="4347709" y="1555750"/>
            <a:ext cx="3461122" cy="4860925"/>
          </a:xfrm>
          <a:prstGeom prst="rect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C92F14-32A0-41B8-9DC3-43236114119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802019" y="6485766"/>
            <a:ext cx="0" cy="372234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B616E36-7786-441D-A218-4225EC45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13" y="2628900"/>
            <a:ext cx="3125375" cy="1957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E7CD45-5202-48A8-883B-177BD03F6A48}"/>
              </a:ext>
            </a:extLst>
          </p:cNvPr>
          <p:cNvSpPr txBox="1"/>
          <p:nvPr/>
        </p:nvSpPr>
        <p:spPr>
          <a:xfrm>
            <a:off x="4400582" y="3732159"/>
            <a:ext cx="74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배달완료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C72E51-9B6E-4B52-A5BF-C6975897B91F}"/>
              </a:ext>
            </a:extLst>
          </p:cNvPr>
          <p:cNvSpPr/>
          <p:nvPr/>
        </p:nvSpPr>
        <p:spPr>
          <a:xfrm>
            <a:off x="4425779" y="3732159"/>
            <a:ext cx="6957209" cy="23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27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3B03D1-66BA-4F62-8934-3C97DB139797}"/>
              </a:ext>
            </a:extLst>
          </p:cNvPr>
          <p:cNvSpPr/>
          <p:nvPr/>
        </p:nvSpPr>
        <p:spPr>
          <a:xfrm>
            <a:off x="4397966" y="1588329"/>
            <a:ext cx="3326856" cy="4897437"/>
          </a:xfrm>
          <a:prstGeom prst="rect">
            <a:avLst/>
          </a:prstGeom>
          <a:solidFill>
            <a:srgbClr val="2C5A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F4D78-F7CA-4853-B212-3BE7B40F50F7}"/>
              </a:ext>
            </a:extLst>
          </p:cNvPr>
          <p:cNvSpPr/>
          <p:nvPr/>
        </p:nvSpPr>
        <p:spPr>
          <a:xfrm>
            <a:off x="695325" y="1588329"/>
            <a:ext cx="3316288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AD690-4D18-4E73-B0B5-ACE13E1F7C02}"/>
              </a:ext>
            </a:extLst>
          </p:cNvPr>
          <p:cNvSpPr txBox="1"/>
          <p:nvPr/>
        </p:nvSpPr>
        <p:spPr>
          <a:xfrm>
            <a:off x="840009" y="1677348"/>
            <a:ext cx="1737964" cy="646986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Bayesian optimization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00A9922-EB96-44D3-97D0-2DAE6938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7" y="2413353"/>
            <a:ext cx="2722965" cy="193222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E309EFE-ABB6-4C82-9BB3-0CA9C61F01E7}"/>
              </a:ext>
            </a:extLst>
          </p:cNvPr>
          <p:cNvSpPr txBox="1"/>
          <p:nvPr/>
        </p:nvSpPr>
        <p:spPr>
          <a:xfrm>
            <a:off x="995796" y="4432376"/>
            <a:ext cx="2682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learning rate: 1.0e-04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num_dense_layers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2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</a:t>
            </a:r>
            <a:r>
              <a:rPr lang="en-US" altLang="ko-KR" sz="12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of_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dense_nodes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33</a:t>
            </a: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Optimizer: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Adam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31080D-C9F9-4F3D-96B1-BE1C4A14EE86}"/>
              </a:ext>
            </a:extLst>
          </p:cNvPr>
          <p:cNvSpPr txBox="1"/>
          <p:nvPr/>
        </p:nvSpPr>
        <p:spPr>
          <a:xfrm>
            <a:off x="103385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0.0861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0.9909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0.0863 val_acc: 0.9936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6E419B-F9EF-43FA-8425-98837474CA5B}"/>
              </a:ext>
            </a:extLst>
          </p:cNvPr>
          <p:cNvSpPr/>
          <p:nvPr/>
        </p:nvSpPr>
        <p:spPr>
          <a:xfrm>
            <a:off x="4510546" y="2164700"/>
            <a:ext cx="3121619" cy="1826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C002C-1B07-4D5A-8467-974AB7719AF2}"/>
              </a:ext>
            </a:extLst>
          </p:cNvPr>
          <p:cNvSpPr txBox="1"/>
          <p:nvPr/>
        </p:nvSpPr>
        <p:spPr>
          <a:xfrm>
            <a:off x="4709005" y="2297038"/>
            <a:ext cx="2285733" cy="646986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실행속도 포함 </a:t>
            </a:r>
            <a:r>
              <a:rPr lang="en-US" altLang="ko-KR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Bayesian optimization </a:t>
            </a:r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endParaRPr lang="en-US" altLang="ko-KR" sz="1600" dirty="0">
              <a:solidFill>
                <a:srgbClr val="2C5AA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04BE8E-6DBE-4BB9-B269-F55A84F3FAC2}"/>
              </a:ext>
            </a:extLst>
          </p:cNvPr>
          <p:cNvSpPr/>
          <p:nvPr/>
        </p:nvSpPr>
        <p:spPr>
          <a:xfrm>
            <a:off x="8143875" y="1588329"/>
            <a:ext cx="3316288" cy="32018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0C3BD-E99F-4282-B912-A9A3031D4409}"/>
              </a:ext>
            </a:extLst>
          </p:cNvPr>
          <p:cNvSpPr txBox="1"/>
          <p:nvPr/>
        </p:nvSpPr>
        <p:spPr>
          <a:xfrm>
            <a:off x="8266427" y="1677348"/>
            <a:ext cx="1737964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모델 선정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B46217-400B-4A5E-93ED-4936B8F2FB92}"/>
              </a:ext>
            </a:extLst>
          </p:cNvPr>
          <p:cNvSpPr txBox="1"/>
          <p:nvPr/>
        </p:nvSpPr>
        <p:spPr>
          <a:xfrm>
            <a:off x="8266426" y="2469048"/>
            <a:ext cx="2891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learning rate: 4.6e-04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num_dense_layers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2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</a:t>
            </a:r>
            <a:r>
              <a:rPr lang="en-US" altLang="ko-KR" sz="12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of_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dense_nodes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512</a:t>
            </a:r>
            <a:endParaRPr lang="en-US" altLang="ko-KR" sz="1200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Optimizer: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FA4AB-5C6B-48BC-B961-9A3F3727F587}"/>
              </a:ext>
            </a:extLst>
          </p:cNvPr>
          <p:cNvSpPr txBox="1"/>
          <p:nvPr/>
        </p:nvSpPr>
        <p:spPr>
          <a:xfrm>
            <a:off x="8266426" y="3454169"/>
            <a:ext cx="28917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loss: 0.0565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acc: 0.9790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val_loss: 0.0270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val_acc: 0.9936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Pred_time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0.39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5145A83-A61A-4C21-8B27-3E2B94D84880}"/>
              </a:ext>
            </a:extLst>
          </p:cNvPr>
          <p:cNvCxnSpPr>
            <a:cxnSpLocks/>
            <a:stCxn id="17" idx="3"/>
            <a:endCxn id="25" idx="0"/>
          </p:cNvCxnSpPr>
          <p:nvPr/>
        </p:nvCxnSpPr>
        <p:spPr>
          <a:xfrm flipV="1">
            <a:off x="4011613" y="1588329"/>
            <a:ext cx="2049781" cy="2448719"/>
          </a:xfrm>
          <a:prstGeom prst="bentConnector4">
            <a:avLst>
              <a:gd name="adj1" fmla="val 9424"/>
              <a:gd name="adj2" fmla="val 109335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5CE2244-AEF6-4270-A584-51E51FB54357}"/>
              </a:ext>
            </a:extLst>
          </p:cNvPr>
          <p:cNvCxnSpPr>
            <a:cxnSpLocks/>
            <a:stCxn id="38" idx="3"/>
            <a:endCxn id="32" idx="0"/>
          </p:cNvCxnSpPr>
          <p:nvPr/>
        </p:nvCxnSpPr>
        <p:spPr>
          <a:xfrm flipV="1">
            <a:off x="7632165" y="1588329"/>
            <a:ext cx="2169854" cy="3532983"/>
          </a:xfrm>
          <a:prstGeom prst="bentConnector4">
            <a:avLst>
              <a:gd name="adj1" fmla="val 11791"/>
              <a:gd name="adj2" fmla="val 106470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B7C2FC-94D6-4D4D-9C79-1FBD11F424C8}"/>
              </a:ext>
            </a:extLst>
          </p:cNvPr>
          <p:cNvSpPr txBox="1"/>
          <p:nvPr/>
        </p:nvSpPr>
        <p:spPr>
          <a:xfrm>
            <a:off x="4393554" y="1690519"/>
            <a:ext cx="223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Predict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이슈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C41108-751A-4296-B7E0-C7715D57FB9A}"/>
              </a:ext>
            </a:extLst>
          </p:cNvPr>
          <p:cNvSpPr/>
          <p:nvPr/>
        </p:nvSpPr>
        <p:spPr>
          <a:xfrm>
            <a:off x="4510546" y="4289499"/>
            <a:ext cx="3121619" cy="16636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4D4CD3-5060-482F-AAFF-4333AF4C7043}"/>
              </a:ext>
            </a:extLst>
          </p:cNvPr>
          <p:cNvSpPr txBox="1"/>
          <p:nvPr/>
        </p:nvSpPr>
        <p:spPr>
          <a:xfrm>
            <a:off x="4590150" y="4415580"/>
            <a:ext cx="2253797" cy="374571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</a:t>
            </a:r>
            <a:r>
              <a:rPr lang="ko-KR" altLang="en-US" sz="1600" dirty="0" err="1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 수정</a:t>
            </a:r>
            <a:endParaRPr lang="en-US" altLang="ko-KR" sz="1600" dirty="0">
              <a:solidFill>
                <a:srgbClr val="2C5AA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C7F06D-5431-49DC-B62C-EC1331C73134}"/>
              </a:ext>
            </a:extLst>
          </p:cNvPr>
          <p:cNvSpPr txBox="1"/>
          <p:nvPr/>
        </p:nvSpPr>
        <p:spPr>
          <a:xfrm>
            <a:off x="4709005" y="4732034"/>
            <a:ext cx="2253797" cy="1140384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맞춤법 체크용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Spell_checker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삭제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50%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개선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5E939B2-B2DE-4E83-A94B-772895BFF5EE}"/>
              </a:ext>
            </a:extLst>
          </p:cNvPr>
          <p:cNvCxnSpPr>
            <a:cxnSpLocks/>
            <a:stCxn id="59" idx="2"/>
            <a:endCxn id="17" idx="0"/>
          </p:cNvCxnSpPr>
          <p:nvPr/>
        </p:nvCxnSpPr>
        <p:spPr>
          <a:xfrm rot="5400000">
            <a:off x="5026999" y="-3186692"/>
            <a:ext cx="2101491" cy="7448550"/>
          </a:xfrm>
          <a:prstGeom prst="bentConnector3">
            <a:avLst>
              <a:gd name="adj1" fmla="val 59971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1B6FCA-D9B1-440C-9668-5D0C2C7D90B7}"/>
              </a:ext>
            </a:extLst>
          </p:cNvPr>
          <p:cNvSpPr/>
          <p:nvPr/>
        </p:nvSpPr>
        <p:spPr>
          <a:xfrm>
            <a:off x="8143875" y="-5410599"/>
            <a:ext cx="3316288" cy="48974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38435B-2CB4-4857-907A-0CA9274A55DA}"/>
              </a:ext>
            </a:extLst>
          </p:cNvPr>
          <p:cNvSpPr/>
          <p:nvPr/>
        </p:nvSpPr>
        <p:spPr>
          <a:xfrm>
            <a:off x="4372906" y="-5410599"/>
            <a:ext cx="3461122" cy="4860925"/>
          </a:xfrm>
          <a:prstGeom prst="rect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081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6662F9-6C0E-48BB-8941-5400032C06BA}"/>
              </a:ext>
            </a:extLst>
          </p:cNvPr>
          <p:cNvGrpSpPr/>
          <p:nvPr/>
        </p:nvGrpSpPr>
        <p:grpSpPr>
          <a:xfrm>
            <a:off x="703892" y="4289128"/>
            <a:ext cx="3068008" cy="1959271"/>
            <a:chOff x="703892" y="4289128"/>
            <a:chExt cx="3068008" cy="195927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381D9B-3B84-4497-9942-867A3B03188E}"/>
                </a:ext>
              </a:extLst>
            </p:cNvPr>
            <p:cNvSpPr/>
            <p:nvPr/>
          </p:nvSpPr>
          <p:spPr>
            <a:xfrm>
              <a:off x="703892" y="4289128"/>
              <a:ext cx="3068008" cy="19592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DF74F-1C11-43AE-B0E1-856CE8500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1" y="4389644"/>
              <a:ext cx="771719" cy="7717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B461BA-597D-42E0-A76F-8553E067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248" y="4415463"/>
              <a:ext cx="745900" cy="745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7D4FD8-267C-4857-9A18-A3DD58A6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226" y="4389644"/>
              <a:ext cx="806439" cy="80643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1EA3CE-CA2E-4DDB-A621-A01E1F8A5806}"/>
              </a:ext>
            </a:extLst>
          </p:cNvPr>
          <p:cNvSpPr/>
          <p:nvPr/>
        </p:nvSpPr>
        <p:spPr>
          <a:xfrm>
            <a:off x="4197235" y="2833685"/>
            <a:ext cx="7262927" cy="15537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499807-1056-4427-A15A-D6930C2F883E}"/>
              </a:ext>
            </a:extLst>
          </p:cNvPr>
          <p:cNvGrpSpPr/>
          <p:nvPr/>
        </p:nvGrpSpPr>
        <p:grpSpPr>
          <a:xfrm>
            <a:off x="703892" y="1892452"/>
            <a:ext cx="3068008" cy="1039560"/>
            <a:chOff x="703892" y="1892452"/>
            <a:chExt cx="3068008" cy="103956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419F74A-80AE-4952-AAFE-A569CB4B078C}"/>
                </a:ext>
              </a:extLst>
            </p:cNvPr>
            <p:cNvSpPr/>
            <p:nvPr/>
          </p:nvSpPr>
          <p:spPr>
            <a:xfrm>
              <a:off x="703892" y="1892452"/>
              <a:ext cx="3068008" cy="10395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C82DF5-BEB5-4769-90C3-7E02C0DE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92" y="2080563"/>
              <a:ext cx="628198" cy="6281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051D8F-8813-46C3-824D-57B4A221689D}"/>
                </a:ext>
              </a:extLst>
            </p:cNvPr>
            <p:cNvSpPr txBox="1"/>
            <p:nvPr/>
          </p:nvSpPr>
          <p:spPr>
            <a:xfrm>
              <a:off x="1259311" y="1999937"/>
              <a:ext cx="2512589" cy="795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사용자의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wake up word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감지 후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Wav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파일 녹음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6CE6D6-B0F2-4A6D-AF67-CE1B6B155918}"/>
              </a:ext>
            </a:extLst>
          </p:cNvPr>
          <p:cNvSpPr txBox="1"/>
          <p:nvPr/>
        </p:nvSpPr>
        <p:spPr>
          <a:xfrm>
            <a:off x="1002886" y="5261879"/>
            <a:ext cx="215790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센서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이상치 감지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&amp;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00B79-838D-47CA-B8A3-8C86D3A1AEB1}"/>
              </a:ext>
            </a:extLst>
          </p:cNvPr>
          <p:cNvSpPr txBox="1"/>
          <p:nvPr/>
        </p:nvSpPr>
        <p:spPr>
          <a:xfrm>
            <a:off x="3619500" y="4893054"/>
            <a:ext cx="184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Count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값 전송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F7CEA9-0036-4FD7-B4B9-2A8B3E481E02}"/>
              </a:ext>
            </a:extLst>
          </p:cNvPr>
          <p:cNvGrpSpPr/>
          <p:nvPr/>
        </p:nvGrpSpPr>
        <p:grpSpPr>
          <a:xfrm>
            <a:off x="4197235" y="2833684"/>
            <a:ext cx="3662448" cy="1553772"/>
            <a:chOff x="5206407" y="3181171"/>
            <a:chExt cx="3662448" cy="155377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B86BC61-6032-4C3C-AC06-9F0D0BADE5C3}"/>
                </a:ext>
              </a:extLst>
            </p:cNvPr>
            <p:cNvSpPr/>
            <p:nvPr/>
          </p:nvSpPr>
          <p:spPr>
            <a:xfrm>
              <a:off x="5206407" y="3181171"/>
              <a:ext cx="3662448" cy="15537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68051E-BBE4-4F9F-B397-B89EF86A9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7" r="20635"/>
            <a:stretch/>
          </p:blipFill>
          <p:spPr>
            <a:xfrm>
              <a:off x="5418079" y="3311728"/>
              <a:ext cx="727478" cy="12926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36BD1-4AFB-4262-8453-AAD8493072FD}"/>
                </a:ext>
              </a:extLst>
            </p:cNvPr>
            <p:cNvSpPr txBox="1"/>
            <p:nvPr/>
          </p:nvSpPr>
          <p:spPr>
            <a:xfrm>
              <a:off x="6235536" y="3996158"/>
              <a:ext cx="18415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안전주행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Message 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출력</a:t>
              </a:r>
              <a:endPara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3BB533-638D-44F7-AE60-243EEC1792CD}"/>
                </a:ext>
              </a:extLst>
            </p:cNvPr>
            <p:cNvSpPr txBox="1"/>
            <p:nvPr/>
          </p:nvSpPr>
          <p:spPr>
            <a:xfrm>
              <a:off x="6241821" y="3311727"/>
              <a:ext cx="2627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음성을 통한</a:t>
              </a:r>
              <a:b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Application 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버튼 처리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D2BD6-5E18-4234-930A-C8D6971A1B97}"/>
              </a:ext>
            </a:extLst>
          </p:cNvPr>
          <p:cNvSpPr txBox="1"/>
          <p:nvPr/>
        </p:nvSpPr>
        <p:spPr>
          <a:xfrm>
            <a:off x="9371406" y="3148906"/>
            <a:ext cx="1920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주행 중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별도의 터치 없이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배달대행업무 가능</a:t>
            </a:r>
          </a:p>
        </p:txBody>
      </p:sp>
      <p:pic>
        <p:nvPicPr>
          <p:cNvPr id="24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6228A83B-3FE5-4C08-B896-0B8548724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>
            <a:off x="8285018" y="3148906"/>
            <a:ext cx="101775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AEE94D-8D92-43B7-8D4C-DFA0F284917D}"/>
              </a:ext>
            </a:extLst>
          </p:cNvPr>
          <p:cNvSpPr txBox="1"/>
          <p:nvPr/>
        </p:nvSpPr>
        <p:spPr>
          <a:xfrm>
            <a:off x="688912" y="404420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이주호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694E489-2B73-4DCB-9026-1A6337AF1D9F}"/>
              </a:ext>
            </a:extLst>
          </p:cNvPr>
          <p:cNvCxnSpPr>
            <a:cxnSpLocks/>
            <a:stCxn id="23" idx="3"/>
            <a:endCxn id="25" idx="2"/>
          </p:cNvCxnSpPr>
          <p:nvPr/>
        </p:nvCxnSpPr>
        <p:spPr>
          <a:xfrm flipV="1">
            <a:off x="3771900" y="4387456"/>
            <a:ext cx="2256559" cy="881308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162B087-6950-4FD4-9264-78AE6EE03C97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>
            <a:off x="3771900" y="2412232"/>
            <a:ext cx="2256559" cy="421452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4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녹색이(가) 표시된 사진&#10;&#10;자동 생성된 설명">
            <a:extLst>
              <a:ext uri="{FF2B5EF4-FFF2-40B4-BE49-F238E27FC236}">
                <a16:creationId xmlns:a16="http://schemas.microsoft.com/office/drawing/2014/main" id="{2EAB6C11-82F8-48E7-AD6B-D830EDC7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3" y="1922504"/>
            <a:ext cx="3322684" cy="3574852"/>
          </a:xfrm>
          <a:prstGeom prst="rect">
            <a:avLst/>
          </a:prstGeom>
        </p:spPr>
      </p:pic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5A91DE6E-4326-410E-BECF-A8CB51BAC9A4}"/>
              </a:ext>
            </a:extLst>
          </p:cNvPr>
          <p:cNvSpPr/>
          <p:nvPr/>
        </p:nvSpPr>
        <p:spPr>
          <a:xfrm>
            <a:off x="3883190" y="4154352"/>
            <a:ext cx="1340085" cy="37457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F27300-B64D-422E-A9E6-17ED8E078EDF}"/>
              </a:ext>
            </a:extLst>
          </p:cNvPr>
          <p:cNvSpPr txBox="1"/>
          <p:nvPr/>
        </p:nvSpPr>
        <p:spPr>
          <a:xfrm>
            <a:off x="688912" y="404420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593910-73AF-4543-A528-8DA916F64F79}"/>
              </a:ext>
            </a:extLst>
          </p:cNvPr>
          <p:cNvSpPr/>
          <p:nvPr/>
        </p:nvSpPr>
        <p:spPr>
          <a:xfrm>
            <a:off x="5214618" y="1960902"/>
            <a:ext cx="6336934" cy="34980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D495DBF-2070-4385-AB9B-EBC15AB4BA4A}"/>
              </a:ext>
            </a:extLst>
          </p:cNvPr>
          <p:cNvGrpSpPr/>
          <p:nvPr/>
        </p:nvGrpSpPr>
        <p:grpSpPr>
          <a:xfrm>
            <a:off x="5711825" y="2662382"/>
            <a:ext cx="5677800" cy="2463273"/>
            <a:chOff x="5776824" y="3816096"/>
            <a:chExt cx="5677800" cy="246327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5E49BC2-38AB-4E63-8543-70FD2C28F5DE}"/>
                </a:ext>
              </a:extLst>
            </p:cNvPr>
            <p:cNvGrpSpPr/>
            <p:nvPr/>
          </p:nvGrpSpPr>
          <p:grpSpPr>
            <a:xfrm>
              <a:off x="5776824" y="3816096"/>
              <a:ext cx="5382384" cy="2463273"/>
              <a:chOff x="5564244" y="3816096"/>
              <a:chExt cx="5382384" cy="2463273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6B86CC3-7FC0-4FD0-85E3-A8DD102C5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008" y="3974695"/>
                <a:ext cx="3309620" cy="2304674"/>
              </a:xfrm>
              <a:prstGeom prst="rect">
                <a:avLst/>
              </a:prstGeom>
            </p:spPr>
          </p:pic>
          <p:pic>
            <p:nvPicPr>
              <p:cNvPr id="42" name="그림 41" descr="텍스트, 전자기기, 회로이(가) 표시된 사진&#10;&#10;자동 생성된 설명">
                <a:extLst>
                  <a:ext uri="{FF2B5EF4-FFF2-40B4-BE49-F238E27FC236}">
                    <a16:creationId xmlns:a16="http://schemas.microsoft.com/office/drawing/2014/main" id="{C91C3287-C508-4AF1-8C19-3CCC649C6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4244" y="4801283"/>
                <a:ext cx="2072764" cy="1384606"/>
              </a:xfrm>
              <a:prstGeom prst="rect">
                <a:avLst/>
              </a:prstGeom>
            </p:spPr>
          </p:pic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AB4ECBE-CF57-41E3-AF40-73F7FB5E9A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9488" y="3816096"/>
                <a:ext cx="0" cy="11045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018F271-2DA2-40BF-88C3-94BDB1C0D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9964" y="3816096"/>
                <a:ext cx="299351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41C9B50-0136-44D3-A3C7-A8AC236D3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3480" y="3816096"/>
                <a:ext cx="0" cy="11852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9E5AFC0-F228-4461-BEDA-08111BF08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7428" y="3845560"/>
                <a:ext cx="0" cy="10750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B10B7D9-5725-4E81-A89B-593CBDB21C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7429" y="3845560"/>
                <a:ext cx="281812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EB1FDB7-E259-41FD-90B0-CA807C6AE6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5558" y="3845560"/>
                <a:ext cx="0" cy="12814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222F1DD7-8AE9-4A4E-A184-0FA9D4B72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1718" y="3876040"/>
                <a:ext cx="0" cy="104457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2975BFD-5A87-4EAA-8788-CBAC63090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1720" y="3876040"/>
                <a:ext cx="261950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FC1CB0-FD4E-4A0C-8198-BB112BF87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1220" y="3876040"/>
                <a:ext cx="0" cy="141224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6414A89-183F-4528-B9CF-C8E3C5344C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9818" y="3914140"/>
                <a:ext cx="0" cy="1006476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4390F2A-55BA-46C7-8D85-95E670EE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9820" y="3914140"/>
                <a:ext cx="2456940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67D4219-DBFC-4321-B429-98541C8C55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378" y="3905492"/>
                <a:ext cx="0" cy="1516138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C56A2E2-B7CB-42E5-833E-36B3068CE2F4}"/>
                </a:ext>
              </a:extLst>
            </p:cNvPr>
            <p:cNvGrpSpPr/>
            <p:nvPr/>
          </p:nvGrpSpPr>
          <p:grpSpPr>
            <a:xfrm>
              <a:off x="9575977" y="4055180"/>
              <a:ext cx="1878647" cy="769494"/>
              <a:chOff x="7031990" y="4434354"/>
              <a:chExt cx="1878647" cy="7694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DB759566-C092-4A0C-8B77-B8FD39ABA1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1990" y="4434354"/>
                <a:ext cx="757397" cy="769494"/>
              </a:xfrm>
              <a:prstGeom prst="straightConnector1">
                <a:avLst/>
              </a:prstGeom>
              <a:ln w="73025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5FB4EE-6C01-4E5C-AA41-F55FBEF0C3C8}"/>
                  </a:ext>
                </a:extLst>
              </p:cNvPr>
              <p:cNvSpPr txBox="1"/>
              <p:nvPr/>
            </p:nvSpPr>
            <p:spPr>
              <a:xfrm>
                <a:off x="7244397" y="4634435"/>
                <a:ext cx="1666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주행방향</a:t>
                </a: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80DE9E-0387-4F01-8339-033096750F43}"/>
              </a:ext>
            </a:extLst>
          </p:cNvPr>
          <p:cNvSpPr txBox="1"/>
          <p:nvPr/>
        </p:nvSpPr>
        <p:spPr>
          <a:xfrm>
            <a:off x="5187722" y="1954507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 가방에 내장</a:t>
            </a:r>
          </a:p>
        </p:txBody>
      </p:sp>
    </p:spTree>
    <p:extLst>
      <p:ext uri="{BB962C8B-B14F-4D97-AF65-F5344CB8AC3E}">
        <p14:creationId xmlns:p14="http://schemas.microsoft.com/office/powerpoint/2010/main" val="1075449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D0D9C4C-5F12-450A-8DF2-47131634BD58}"/>
              </a:ext>
            </a:extLst>
          </p:cNvPr>
          <p:cNvSpPr/>
          <p:nvPr/>
        </p:nvSpPr>
        <p:spPr>
          <a:xfrm>
            <a:off x="9832703" y="961559"/>
            <a:ext cx="1212367" cy="1420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Deploy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216918" y="2364655"/>
            <a:ext cx="1682345" cy="928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complete request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244107" y="3448943"/>
            <a:ext cx="1682345" cy="877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delivery request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04892" y="3515181"/>
            <a:ext cx="510540" cy="795877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6399669" y="3515180"/>
            <a:ext cx="520063" cy="807232"/>
          </a:xfrm>
          <a:prstGeom prst="rect">
            <a:avLst/>
          </a:prstGeom>
        </p:spPr>
      </p:pic>
      <p:cxnSp>
        <p:nvCxnSpPr>
          <p:cNvPr id="93" name="꺾인 연결선 92"/>
          <p:cNvCxnSpPr>
            <a:cxnSpLocks/>
            <a:stCxn id="142" idx="3"/>
            <a:endCxn id="106" idx="0"/>
          </p:cNvCxnSpPr>
          <p:nvPr/>
        </p:nvCxnSpPr>
        <p:spPr>
          <a:xfrm>
            <a:off x="6926452" y="3887466"/>
            <a:ext cx="2992228" cy="1486818"/>
          </a:xfrm>
          <a:prstGeom prst="bentConnector2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cxnSpLocks/>
            <a:endCxn id="97" idx="3"/>
          </p:cNvCxnSpPr>
          <p:nvPr/>
        </p:nvCxnSpPr>
        <p:spPr>
          <a:xfrm rot="16200000" flipV="1">
            <a:off x="8415405" y="4054793"/>
            <a:ext cx="2953302" cy="1010040"/>
          </a:xfrm>
          <a:prstGeom prst="bentConnector2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AC070D3-F7BE-4FDE-8244-42A0C45C4DF6}"/>
              </a:ext>
            </a:extLst>
          </p:cNvPr>
          <p:cNvSpPr/>
          <p:nvPr/>
        </p:nvSpPr>
        <p:spPr>
          <a:xfrm>
            <a:off x="9279342" y="5374284"/>
            <a:ext cx="1278676" cy="10423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505" y="3722806"/>
            <a:ext cx="1171512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Speech-To-Text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306916" y="2589116"/>
            <a:ext cx="1080120" cy="9880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Monitoring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09195" y="4061930"/>
            <a:ext cx="1706633" cy="1059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672519" y="4650559"/>
            <a:ext cx="1171512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245695" y="4481667"/>
            <a:ext cx="1682345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234016" y="5394099"/>
            <a:ext cx="1682345" cy="1002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765870" y="5378529"/>
            <a:ext cx="779439" cy="1033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Sensor Storage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2057885" y="3011214"/>
            <a:ext cx="567069" cy="74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216918" y="1268413"/>
            <a:ext cx="1682345" cy="9405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anomally</a:t>
            </a:r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detection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0111120" y="3743701"/>
            <a:ext cx="567069" cy="74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33979" y="1618263"/>
            <a:ext cx="1814879" cy="10302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Authentication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83" y="4716051"/>
            <a:ext cx="406381" cy="660369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 flipV="1">
            <a:off x="3211596" y="4154216"/>
            <a:ext cx="469121" cy="9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82104\Desktop\새 폴더\artificial-intelligence-65-83000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54" y="3794789"/>
            <a:ext cx="506909" cy="5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82104\Desktop\새 폴더\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91" y="3872668"/>
            <a:ext cx="577667" cy="3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>
            <a:cxnSpLocks/>
            <a:stCxn id="138" idx="0"/>
            <a:endCxn id="142" idx="2"/>
          </p:cNvCxnSpPr>
          <p:nvPr/>
        </p:nvCxnSpPr>
        <p:spPr>
          <a:xfrm flipH="1" flipV="1">
            <a:off x="6085280" y="4325989"/>
            <a:ext cx="1588" cy="1556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stCxn id="75" idx="3"/>
            <a:endCxn id="168" idx="1"/>
          </p:cNvCxnSpPr>
          <p:nvPr/>
        </p:nvCxnSpPr>
        <p:spPr>
          <a:xfrm>
            <a:off x="6916361" y="5895479"/>
            <a:ext cx="84950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:\Users\82104\Desktop\새 폴더\system-monitoring-1579293-1346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57" y="2734999"/>
            <a:ext cx="846934" cy="8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꺾인 연결선 89"/>
          <p:cNvCxnSpPr>
            <a:cxnSpLocks/>
            <a:stCxn id="161" idx="3"/>
            <a:endCxn id="180" idx="0"/>
          </p:cNvCxnSpPr>
          <p:nvPr/>
        </p:nvCxnSpPr>
        <p:spPr>
          <a:xfrm>
            <a:off x="6899263" y="1738695"/>
            <a:ext cx="1256326" cy="209710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44" idx="1"/>
            <a:endCxn id="142" idx="1"/>
          </p:cNvCxnSpPr>
          <p:nvPr/>
        </p:nvCxnSpPr>
        <p:spPr>
          <a:xfrm rot="10800000" flipH="1" flipV="1">
            <a:off x="5216917" y="2828960"/>
            <a:ext cx="27189" cy="1058506"/>
          </a:xfrm>
          <a:prstGeom prst="bentConnector3">
            <a:avLst>
              <a:gd name="adj1" fmla="val -840781"/>
            </a:avLst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cxnSpLocks/>
            <a:stCxn id="168" idx="0"/>
            <a:endCxn id="180" idx="2"/>
          </p:cNvCxnSpPr>
          <p:nvPr/>
        </p:nvCxnSpPr>
        <p:spPr>
          <a:xfrm flipH="1" flipV="1">
            <a:off x="8155589" y="5044261"/>
            <a:ext cx="1" cy="3342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52" y="4091045"/>
            <a:ext cx="647315" cy="34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4" descr="C:\Users\82104\Desktop\새 폴더\d7973954b4865288b7d437d5105fa95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429" y="4258353"/>
            <a:ext cx="796399" cy="7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:\Users\82104\Desktop\463-4635101_-p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62" y="4362930"/>
            <a:ext cx="841481" cy="6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꺾인 연결선 101"/>
          <p:cNvCxnSpPr>
            <a:cxnSpLocks/>
            <a:stCxn id="92" idx="3"/>
            <a:endCxn id="120" idx="1"/>
          </p:cNvCxnSpPr>
          <p:nvPr/>
        </p:nvCxnSpPr>
        <p:spPr>
          <a:xfrm>
            <a:off x="3215828" y="4656553"/>
            <a:ext cx="456691" cy="37238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cxnSpLocks/>
          </p:cNvCxnSpPr>
          <p:nvPr/>
        </p:nvCxnSpPr>
        <p:spPr>
          <a:xfrm>
            <a:off x="2510068" y="3782277"/>
            <a:ext cx="0" cy="2659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cxnSpLocks/>
            <a:stCxn id="120" idx="2"/>
            <a:endCxn id="75" idx="1"/>
          </p:cNvCxnSpPr>
          <p:nvPr/>
        </p:nvCxnSpPr>
        <p:spPr>
          <a:xfrm rot="16200000" flipH="1">
            <a:off x="4502062" y="5163525"/>
            <a:ext cx="488166" cy="975741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00" y="4588508"/>
            <a:ext cx="931897" cy="6201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1017"/>
          <a:stretch/>
        </p:blipFill>
        <p:spPr>
          <a:xfrm>
            <a:off x="5481570" y="4508932"/>
            <a:ext cx="442582" cy="779289"/>
          </a:xfrm>
          <a:prstGeom prst="rect">
            <a:avLst/>
          </a:prstGeom>
        </p:spPr>
      </p:pic>
      <p:cxnSp>
        <p:nvCxnSpPr>
          <p:cNvPr id="140" name="꺾인 연결선 139"/>
          <p:cNvCxnSpPr>
            <a:cxnSpLocks/>
            <a:stCxn id="12" idx="3"/>
            <a:endCxn id="138" idx="1"/>
          </p:cNvCxnSpPr>
          <p:nvPr/>
        </p:nvCxnSpPr>
        <p:spPr>
          <a:xfrm>
            <a:off x="4835017" y="4101183"/>
            <a:ext cx="410678" cy="7588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cxnSpLocks/>
            <a:stCxn id="138" idx="3"/>
            <a:endCxn id="180" idx="1"/>
          </p:cNvCxnSpPr>
          <p:nvPr/>
        </p:nvCxnSpPr>
        <p:spPr>
          <a:xfrm flipV="1">
            <a:off x="6928040" y="4440033"/>
            <a:ext cx="566831" cy="4200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cxnSpLocks/>
          </p:cNvCxnSpPr>
          <p:nvPr/>
        </p:nvCxnSpPr>
        <p:spPr>
          <a:xfrm>
            <a:off x="6899263" y="1549093"/>
            <a:ext cx="1407653" cy="129943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endCxn id="97" idx="1"/>
          </p:cNvCxnSpPr>
          <p:nvPr/>
        </p:nvCxnSpPr>
        <p:spPr>
          <a:xfrm flipV="1">
            <a:off x="6931614" y="3083162"/>
            <a:ext cx="1375302" cy="118037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15" y="5547246"/>
            <a:ext cx="803175" cy="602381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5894599" y="5802127"/>
            <a:ext cx="4331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481588" y="620110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Driver safety score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6326466" y="5460920"/>
            <a:ext cx="510540" cy="79587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38770" y="2492915"/>
            <a:ext cx="510540" cy="79587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5913916" y="3811044"/>
            <a:ext cx="4331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5881316" y="3955060"/>
            <a:ext cx="4365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7882206" y="5376420"/>
            <a:ext cx="520063" cy="807232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24" y="4764042"/>
            <a:ext cx="529787" cy="529787"/>
          </a:xfrm>
          <a:prstGeom prst="rect">
            <a:avLst/>
          </a:prstGeom>
        </p:spPr>
      </p:pic>
      <p:cxnSp>
        <p:nvCxnSpPr>
          <p:cNvPr id="223" name="직선 화살표 연결선 222"/>
          <p:cNvCxnSpPr>
            <a:cxnSpLocks/>
          </p:cNvCxnSpPr>
          <p:nvPr/>
        </p:nvCxnSpPr>
        <p:spPr>
          <a:xfrm flipV="1">
            <a:off x="2158259" y="3766036"/>
            <a:ext cx="0" cy="290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cxnSpLocks/>
          </p:cNvCxnSpPr>
          <p:nvPr/>
        </p:nvCxnSpPr>
        <p:spPr>
          <a:xfrm flipV="1">
            <a:off x="2158259" y="2681019"/>
            <a:ext cx="0" cy="290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cxnSpLocks/>
          </p:cNvCxnSpPr>
          <p:nvPr/>
        </p:nvCxnSpPr>
        <p:spPr>
          <a:xfrm>
            <a:off x="2510068" y="2715504"/>
            <a:ext cx="0" cy="2659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2114414" y="2981471"/>
            <a:ext cx="510540" cy="795877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-3249" r="13785" b="3249"/>
          <a:stretch/>
        </p:blipFill>
        <p:spPr>
          <a:xfrm>
            <a:off x="1551861" y="1934346"/>
            <a:ext cx="752309" cy="602467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32" y="1918149"/>
            <a:ext cx="719664" cy="643528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>
            <a:off x="2221674" y="2091564"/>
            <a:ext cx="35775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194746" y="2235580"/>
            <a:ext cx="36056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04118" y="1384800"/>
            <a:ext cx="100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로그인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746785" y="3464990"/>
            <a:ext cx="9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 처리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41141" y="5963996"/>
            <a:ext cx="118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가속도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자이로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센서 감지</a:t>
            </a: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5860629" y="1749107"/>
            <a:ext cx="30424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6182298" y="1441420"/>
            <a:ext cx="520063" cy="807232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33135" y="1431199"/>
            <a:ext cx="510540" cy="79587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614017" y="1054337"/>
            <a:ext cx="1045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 주문 처리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181910-7BE4-44A5-BEAD-B714A8FB0133}"/>
              </a:ext>
            </a:extLst>
          </p:cNvPr>
          <p:cNvGrpSpPr/>
          <p:nvPr/>
        </p:nvGrpSpPr>
        <p:grpSpPr>
          <a:xfrm>
            <a:off x="7452844" y="3835804"/>
            <a:ext cx="1393998" cy="1208457"/>
            <a:chOff x="7452844" y="3442102"/>
            <a:chExt cx="1393998" cy="1208457"/>
          </a:xfrm>
        </p:grpSpPr>
        <p:sp>
          <p:nvSpPr>
            <p:cNvPr id="180" name="직사각형 179"/>
            <p:cNvSpPr/>
            <p:nvPr/>
          </p:nvSpPr>
          <p:spPr>
            <a:xfrm>
              <a:off x="7494871" y="3442102"/>
              <a:ext cx="1321436" cy="120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Text-To-Speech</a:t>
              </a:r>
              <a:endParaRPr lang="ko-KR" altLang="en-US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13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461" y="3815501"/>
              <a:ext cx="529033" cy="280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" name="Picture 6" descr="C:\Users\82104\Desktop\새 폴더\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64" y="4101183"/>
              <a:ext cx="577667" cy="35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7452844" y="3494166"/>
              <a:ext cx="13939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음성 인식 결과 반환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370597" y="2331857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모니터링</a:t>
            </a:r>
          </a:p>
        </p:txBody>
      </p:sp>
      <p:cxnSp>
        <p:nvCxnSpPr>
          <p:cNvPr id="95" name="직선 화살표 연결선 94"/>
          <p:cNvCxnSpPr>
            <a:cxnSpLocks/>
            <a:stCxn id="168" idx="3"/>
            <a:endCxn id="106" idx="1"/>
          </p:cNvCxnSpPr>
          <p:nvPr/>
        </p:nvCxnSpPr>
        <p:spPr>
          <a:xfrm>
            <a:off x="8545309" y="5895479"/>
            <a:ext cx="734033" cy="1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4551" y1="46795" x2="51923" y2="54167"/>
                        <a14:foregroundMark x1="40705" y1="49679" x2="40705" y2="49679"/>
                        <a14:foregroundMark x1="40064" y1="53205" x2="40064" y2="33333"/>
                        <a14:foregroundMark x1="29808" y1="25962" x2="36538" y2="23718"/>
                        <a14:foregroundMark x1="42949" y1="31090" x2="33333" y2="25962"/>
                        <a14:foregroundMark x1="44551" y1="23718" x2="36538" y2="23718"/>
                        <a14:foregroundMark x1="36538" y1="44551" x2="34295" y2="44551"/>
                        <a14:foregroundMark x1="45192" y1="45192" x2="45192" y2="45192"/>
                        <a14:foregroundMark x1="48077" y1="39423" x2="49038" y2="49679"/>
                        <a14:foregroundMark x1="51602" y1="35577" x2="45192" y2="31090"/>
                        <a14:foregroundMark x1="51936" y1="35811" x2="51602" y2="35577"/>
                        <a14:foregroundMark x1="64423" y1="44551" x2="59586" y2="41165"/>
                        <a14:foregroundMark x1="51552" y1="31028" x2="50962" y2="31090"/>
                        <a14:foregroundMark x1="55330" y1="30630" x2="54210" y2="30748"/>
                        <a14:backgroundMark x1="54167" y1="35577" x2="54167" y2="35577"/>
                        <a14:backgroundMark x1="54167" y1="35577" x2="54808" y2="41667"/>
                        <a14:backgroundMark x1="59295" y1="33333" x2="57051" y2="33333"/>
                        <a14:backgroundMark x1="53205" y1="38462" x2="53205" y2="33333"/>
                        <a14:backgroundMark x1="55449" y1="32692" x2="53205" y2="32692"/>
                        <a14:backgroundMark x1="53205" y1="38462" x2="53205" y2="3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05" t="14542" r="24598" b="16524"/>
          <a:stretch/>
        </p:blipFill>
        <p:spPr>
          <a:xfrm>
            <a:off x="9528687" y="5664129"/>
            <a:ext cx="734033" cy="746806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9457811" y="5478860"/>
            <a:ext cx="854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437979" y="2840404"/>
            <a:ext cx="108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시각화 정보 제공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10167648" y="3713958"/>
            <a:ext cx="510540" cy="79587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0B749E9C-6649-4CA8-B10A-2AFA67A5EBF6}"/>
              </a:ext>
            </a:extLst>
          </p:cNvPr>
          <p:cNvSpPr txBox="1"/>
          <p:nvPr/>
        </p:nvSpPr>
        <p:spPr>
          <a:xfrm>
            <a:off x="9360623" y="6201102"/>
            <a:ext cx="108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Big data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CF6DE57-6AC1-43EE-9539-AF5ADD43E685}"/>
              </a:ext>
            </a:extLst>
          </p:cNvPr>
          <p:cNvCxnSpPr>
            <a:cxnSpLocks/>
          </p:cNvCxnSpPr>
          <p:nvPr/>
        </p:nvCxnSpPr>
        <p:spPr>
          <a:xfrm>
            <a:off x="6367317" y="4321255"/>
            <a:ext cx="0" cy="173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cxnSpLocks/>
            <a:stCxn id="193" idx="3"/>
            <a:endCxn id="197" idx="0"/>
          </p:cNvCxnSpPr>
          <p:nvPr/>
        </p:nvCxnSpPr>
        <p:spPr>
          <a:xfrm>
            <a:off x="5849310" y="2890854"/>
            <a:ext cx="810391" cy="624326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5" descr="C:\Users\82104\Desktop\새 폴더\artificial-intelligence-65-830009.png">
            <a:extLst>
              <a:ext uri="{FF2B5EF4-FFF2-40B4-BE49-F238E27FC236}">
                <a16:creationId xmlns:a16="http://schemas.microsoft.com/office/drawing/2014/main" id="{C6E60E26-778C-4A7D-B981-54FA180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41" y="4300109"/>
            <a:ext cx="457528" cy="45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11AC819-FAE7-4FCC-AE02-A2C2D69EC2F2}"/>
              </a:ext>
            </a:extLst>
          </p:cNvPr>
          <p:cNvGrpSpPr/>
          <p:nvPr/>
        </p:nvGrpSpPr>
        <p:grpSpPr>
          <a:xfrm>
            <a:off x="8265175" y="962962"/>
            <a:ext cx="1289713" cy="909190"/>
            <a:chOff x="6454278" y="98930"/>
            <a:chExt cx="1289713" cy="90919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1A1F9E0-4CA7-441C-8696-8DB301201FEC}"/>
                </a:ext>
              </a:extLst>
            </p:cNvPr>
            <p:cNvSpPr/>
            <p:nvPr/>
          </p:nvSpPr>
          <p:spPr>
            <a:xfrm>
              <a:off x="6454278" y="98930"/>
              <a:ext cx="1289713" cy="909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Domain Mapping</a:t>
              </a:r>
              <a:endParaRPr lang="ko-KR" altLang="en-US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EDC0A3F-C2B8-41E2-9C61-056716AF7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1" t="13143"/>
            <a:stretch/>
          </p:blipFill>
          <p:spPr>
            <a:xfrm>
              <a:off x="6556216" y="194848"/>
              <a:ext cx="602479" cy="633838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F7979E7-9592-4BA4-BF55-6EDB9AB21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314"/>
            <a:stretch/>
          </p:blipFill>
          <p:spPr>
            <a:xfrm>
              <a:off x="7135430" y="180391"/>
              <a:ext cx="501461" cy="633838"/>
            </a:xfrm>
            <a:prstGeom prst="rect">
              <a:avLst/>
            </a:prstGeom>
          </p:spPr>
        </p:pic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314CCAF4-6F30-4DD5-BCEA-11DE79CE804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58" y="1735809"/>
            <a:ext cx="580167" cy="435125"/>
          </a:xfrm>
          <a:prstGeom prst="rect">
            <a:avLst/>
          </a:prstGeom>
        </p:spPr>
      </p:pic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4481F3A-1C8A-4F51-8785-CA85EDF3E870}"/>
              </a:ext>
            </a:extLst>
          </p:cNvPr>
          <p:cNvCxnSpPr>
            <a:cxnSpLocks/>
            <a:stCxn id="118" idx="2"/>
            <a:endCxn id="88" idx="0"/>
          </p:cNvCxnSpPr>
          <p:nvPr/>
        </p:nvCxnSpPr>
        <p:spPr>
          <a:xfrm>
            <a:off x="8910032" y="1872152"/>
            <a:ext cx="625" cy="459705"/>
          </a:xfrm>
          <a:prstGeom prst="straightConnector1">
            <a:avLst/>
          </a:prstGeom>
          <a:ln w="12700">
            <a:solidFill>
              <a:srgbClr val="2C5A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254D814-3EEA-4FF7-B98B-DAF69CD95201}"/>
              </a:ext>
            </a:extLst>
          </p:cNvPr>
          <p:cNvSpPr txBox="1"/>
          <p:nvPr/>
        </p:nvSpPr>
        <p:spPr>
          <a:xfrm>
            <a:off x="8225833" y="1847716"/>
            <a:ext cx="8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호스팅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AFF6958-9395-4494-A271-5E5C69E08F03}"/>
              </a:ext>
            </a:extLst>
          </p:cNvPr>
          <p:cNvSpPr txBox="1"/>
          <p:nvPr/>
        </p:nvSpPr>
        <p:spPr>
          <a:xfrm>
            <a:off x="9853339" y="1715178"/>
            <a:ext cx="57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CI / CD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844D4A42-36EF-40C1-AEED-0E17DF887DD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1"/>
          <a:stretch/>
        </p:blipFill>
        <p:spPr>
          <a:xfrm>
            <a:off x="10343505" y="1071804"/>
            <a:ext cx="701565" cy="48947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CDF87A6F-E081-4C81-9871-A4B644176B5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46" y="1055701"/>
            <a:ext cx="546947" cy="546947"/>
          </a:xfrm>
          <a:prstGeom prst="rect">
            <a:avLst/>
          </a:prstGeom>
        </p:spPr>
      </p:pic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0468294-42C7-4F24-9F4C-3A06B22F1EF8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10588742" y="1561281"/>
            <a:ext cx="0" cy="1745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182C708-BDDF-4DB0-933D-0606DE76DFB1}"/>
              </a:ext>
            </a:extLst>
          </p:cNvPr>
          <p:cNvSpPr txBox="1"/>
          <p:nvPr/>
        </p:nvSpPr>
        <p:spPr>
          <a:xfrm>
            <a:off x="695325" y="404420"/>
            <a:ext cx="2809875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이재환</a:t>
            </a:r>
          </a:p>
        </p:txBody>
      </p:sp>
      <p:cxnSp>
        <p:nvCxnSpPr>
          <p:cNvPr id="122" name="꺾인 연결선 111">
            <a:extLst>
              <a:ext uri="{FF2B5EF4-FFF2-40B4-BE49-F238E27FC236}">
                <a16:creationId xmlns:a16="http://schemas.microsoft.com/office/drawing/2014/main" id="{D546CE91-FE1D-498F-BB6D-199F1A543C40}"/>
              </a:ext>
            </a:extLst>
          </p:cNvPr>
          <p:cNvCxnSpPr>
            <a:stCxn id="121" idx="1"/>
            <a:endCxn id="118" idx="3"/>
          </p:cNvCxnSpPr>
          <p:nvPr/>
        </p:nvCxnSpPr>
        <p:spPr>
          <a:xfrm rot="10800000">
            <a:off x="9554888" y="1417558"/>
            <a:ext cx="743770" cy="535815"/>
          </a:xfrm>
          <a:prstGeom prst="bentConnector3">
            <a:avLst>
              <a:gd name="adj1" fmla="val 76893"/>
            </a:avLst>
          </a:prstGeom>
          <a:ln w="12700">
            <a:solidFill>
              <a:srgbClr val="2C5A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7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13" y="1491496"/>
            <a:ext cx="255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978308"/>
            <a:ext cx="10801350" cy="447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BC73A-050E-48F8-A965-ED85A1D36A44}"/>
              </a:ext>
            </a:extLst>
          </p:cNvPr>
          <p:cNvSpPr txBox="1"/>
          <p:nvPr/>
        </p:nvSpPr>
        <p:spPr>
          <a:xfrm>
            <a:off x="695325" y="441325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</a:t>
            </a:r>
          </a:p>
        </p:txBody>
      </p:sp>
    </p:spTree>
    <p:extLst>
      <p:ext uri="{BB962C8B-B14F-4D97-AF65-F5344CB8AC3E}">
        <p14:creationId xmlns:p14="http://schemas.microsoft.com/office/powerpoint/2010/main" val="276759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30F83B7-CDB6-4BE0-9A00-81F2FAB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086339" y="1679097"/>
            <a:ext cx="877259" cy="966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D69E70-0DC1-405C-BACF-B3110B6A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36981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63649-CB1B-4B92-A56A-B363E95321F8}"/>
              </a:ext>
            </a:extLst>
          </p:cNvPr>
          <p:cNvSpPr txBox="1"/>
          <p:nvPr/>
        </p:nvSpPr>
        <p:spPr>
          <a:xfrm>
            <a:off x="1017198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33728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66703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53281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53281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04166" y="3953567"/>
            <a:ext cx="618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8198725" y="277355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8222961" y="3287351"/>
            <a:ext cx="954124" cy="13324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392593" y="1730950"/>
            <a:ext cx="418598" cy="6196263"/>
          </a:xfrm>
          <a:prstGeom prst="bentConnector3">
            <a:avLst>
              <a:gd name="adj1" fmla="val 278498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53377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76516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5AA54-B535-4E5A-A969-A192627C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381" y="2749303"/>
            <a:ext cx="1028783" cy="1906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C4E888-771C-40B6-B05C-46C2109518D6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 </a:t>
            </a:r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step</a:t>
            </a: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보완점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D3EFFA-5AD0-497A-BDAE-50E2028C338B}"/>
              </a:ext>
            </a:extLst>
          </p:cNvPr>
          <p:cNvSpPr/>
          <p:nvPr/>
        </p:nvSpPr>
        <p:spPr>
          <a:xfrm>
            <a:off x="692148" y="1578625"/>
            <a:ext cx="5475289" cy="47301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altLang="ko-KR"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4CAACB-510C-4D58-8E79-8C9F06C2D9C0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B427FD-4832-4F29-821F-8BD00876F503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보험 그리고 수익 사이에서 사각지대에  놓여있는 있는 배달원들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8EE2A9-D00A-4513-A231-FD32AFD20C8E}"/>
              </a:ext>
            </a:extLst>
          </p:cNvPr>
          <p:cNvSpPr txBox="1"/>
          <p:nvPr/>
        </p:nvSpPr>
        <p:spPr>
          <a:xfrm>
            <a:off x="6271680" y="4149725"/>
            <a:ext cx="518848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배달원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늘어나는 배달원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늘어나는 교통사고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 관련 보험과 정책들이 논의되고 있음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다양한 교통 수단으로 배달할 수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있게됨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8" name="Picture 2" descr="안전하게 일하고 싶다&quot;… 국내 첫 배달원 노조 출범 - 세계일보">
            <a:extLst>
              <a:ext uri="{FF2B5EF4-FFF2-40B4-BE49-F238E27FC236}">
                <a16:creationId xmlns:a16="http://schemas.microsoft.com/office/drawing/2014/main" id="{04C99FB7-041A-4059-BE64-4760F2D6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04" y="1745504"/>
            <a:ext cx="1577466" cy="14828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'라이더 보험료 현실화하라!'">
            <a:extLst>
              <a:ext uri="{FF2B5EF4-FFF2-40B4-BE49-F238E27FC236}">
                <a16:creationId xmlns:a16="http://schemas.microsoft.com/office/drawing/2014/main" id="{88AEF0A9-FF97-45A8-8180-8ADCDA613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3" r="17824"/>
          <a:stretch/>
        </p:blipFill>
        <p:spPr bwMode="auto">
          <a:xfrm>
            <a:off x="6331469" y="1737520"/>
            <a:ext cx="1577468" cy="14799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EADF877-845D-42D7-B21F-8F2A9A48E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r="5525"/>
          <a:stretch/>
        </p:blipFill>
        <p:spPr bwMode="auto">
          <a:xfrm>
            <a:off x="9612537" y="1741415"/>
            <a:ext cx="1742853" cy="14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0A302-9054-4C62-AB74-1883D47EE14C}"/>
              </a:ext>
            </a:extLst>
          </p:cNvPr>
          <p:cNvSpPr txBox="1"/>
          <p:nvPr/>
        </p:nvSpPr>
        <p:spPr>
          <a:xfrm>
            <a:off x="8004176" y="3283483"/>
            <a:ext cx="3351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&lt;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한정애 의원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배달사고에도 중대재해 조사토록 규칙 개정해야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&gt;</a:t>
            </a:r>
            <a:br>
              <a:rPr lang="ko-KR" altLang="en-US" sz="1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서울로컬뉴스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(http://www.slnews.co.kr)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0510C-320F-4DEA-9F73-5F8B936378A5}"/>
              </a:ext>
            </a:extLst>
          </p:cNvPr>
          <p:cNvSpPr txBox="1"/>
          <p:nvPr/>
        </p:nvSpPr>
        <p:spPr>
          <a:xfrm>
            <a:off x="692150" y="4225925"/>
            <a:ext cx="5299078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시장상황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19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영향으로 음식 배달거래액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2019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대비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83%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증가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→ 배달원들에 대한 수요증가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→ 배민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커넥트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 쉽게 단기 목적으로 배달대행가능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3B3BAA9-ED14-4CCA-8066-438F820546E7}"/>
              </a:ext>
            </a:extLst>
          </p:cNvPr>
          <p:cNvGraphicFramePr/>
          <p:nvPr/>
        </p:nvGraphicFramePr>
        <p:xfrm>
          <a:off x="767952" y="1737519"/>
          <a:ext cx="5223275" cy="241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51E25A3-AD4A-4BCF-AA81-EF4E5EA1B13E}"/>
              </a:ext>
            </a:extLst>
          </p:cNvPr>
          <p:cNvSpPr txBox="1"/>
          <p:nvPr/>
        </p:nvSpPr>
        <p:spPr>
          <a:xfrm>
            <a:off x="4011069" y="3876269"/>
            <a:ext cx="1919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통계청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도로교통공단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F2D69-02EB-4EEA-8CE9-43C147D480BB}"/>
              </a:ext>
            </a:extLst>
          </p:cNvPr>
          <p:cNvSpPr txBox="1"/>
          <p:nvPr/>
        </p:nvSpPr>
        <p:spPr>
          <a:xfrm>
            <a:off x="4248406" y="1745504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천억원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3E59D-471A-4B09-A227-9B4740CC165F}"/>
              </a:ext>
            </a:extLst>
          </p:cNvPr>
          <p:cNvSpPr txBox="1"/>
          <p:nvPr/>
        </p:nvSpPr>
        <p:spPr>
          <a:xfrm>
            <a:off x="1133508" y="1745504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76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F87ED2A-79D7-4B26-AA9A-FEDCB56D2487}"/>
              </a:ext>
            </a:extLst>
          </p:cNvPr>
          <p:cNvSpPr/>
          <p:nvPr/>
        </p:nvSpPr>
        <p:spPr>
          <a:xfrm>
            <a:off x="2992434" y="1466850"/>
            <a:ext cx="4797149" cy="21955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6A1EFB-88A3-4469-9F16-95EAFA8D6795}"/>
              </a:ext>
            </a:extLst>
          </p:cNvPr>
          <p:cNvSpPr/>
          <p:nvPr/>
        </p:nvSpPr>
        <p:spPr>
          <a:xfrm>
            <a:off x="1066800" y="1466850"/>
            <a:ext cx="2804449" cy="49482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F459CA-09E5-481F-BF47-F89B747DDFC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2469025" y="5816234"/>
            <a:ext cx="1116" cy="598854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927978-C9F0-4AB2-B2FD-7079E0D360A2}"/>
              </a:ext>
            </a:extLst>
          </p:cNvPr>
          <p:cNvSpPr/>
          <p:nvPr/>
        </p:nvSpPr>
        <p:spPr>
          <a:xfrm>
            <a:off x="1344609" y="537502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6E04C9-927C-477E-9624-EBB39F8D0C71}"/>
              </a:ext>
            </a:extLst>
          </p:cNvPr>
          <p:cNvSpPr/>
          <p:nvPr/>
        </p:nvSpPr>
        <p:spPr>
          <a:xfrm>
            <a:off x="1344609" y="4354301"/>
            <a:ext cx="2266953" cy="584767"/>
          </a:xfrm>
          <a:prstGeom prst="roundRect">
            <a:avLst/>
          </a:prstGeom>
          <a:solidFill>
            <a:srgbClr val="264E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D3BA-39AC-4E20-BB39-9D9C5846BE83}"/>
              </a:ext>
            </a:extLst>
          </p:cNvPr>
          <p:cNvSpPr txBox="1"/>
          <p:nvPr/>
        </p:nvSpPr>
        <p:spPr>
          <a:xfrm>
            <a:off x="1963734" y="4346631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374A5-51E4-4279-BBD1-BD7D0A46285D}"/>
              </a:ext>
            </a:extLst>
          </p:cNvPr>
          <p:cNvSpPr txBox="1"/>
          <p:nvPr/>
        </p:nvSpPr>
        <p:spPr>
          <a:xfrm>
            <a:off x="1525585" y="5375014"/>
            <a:ext cx="2095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CE2756-7BD3-4497-983C-E18950B16FD2}"/>
              </a:ext>
            </a:extLst>
          </p:cNvPr>
          <p:cNvCxnSpPr>
            <a:cxnSpLocks/>
            <a:stCxn id="13" idx="2"/>
            <a:endCxn id="85" idx="0"/>
          </p:cNvCxnSpPr>
          <p:nvPr/>
        </p:nvCxnSpPr>
        <p:spPr>
          <a:xfrm flipH="1">
            <a:off x="2478084" y="3011961"/>
            <a:ext cx="1" cy="446307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FBDEBD7-59D0-4A35-B93C-147F98F6932E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2478085" y="4931406"/>
            <a:ext cx="1" cy="443616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964D913-5B2D-4F40-A4F8-60FE691DF343}"/>
              </a:ext>
            </a:extLst>
          </p:cNvPr>
          <p:cNvSpPr/>
          <p:nvPr/>
        </p:nvSpPr>
        <p:spPr>
          <a:xfrm>
            <a:off x="1584318" y="3458268"/>
            <a:ext cx="1787532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1413CE-4142-4925-B4C0-06B2837557B7}"/>
              </a:ext>
            </a:extLst>
          </p:cNvPr>
          <p:cNvSpPr txBox="1"/>
          <p:nvPr/>
        </p:nvSpPr>
        <p:spPr>
          <a:xfrm>
            <a:off x="1703673" y="351950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C864761-4B11-4A46-8B38-BF79AD959D8D}"/>
              </a:ext>
            </a:extLst>
          </p:cNvPr>
          <p:cNvCxnSpPr>
            <a:cxnSpLocks/>
            <a:stCxn id="85" idx="2"/>
            <a:endCxn id="48" idx="0"/>
          </p:cNvCxnSpPr>
          <p:nvPr/>
        </p:nvCxnSpPr>
        <p:spPr>
          <a:xfrm>
            <a:off x="2478084" y="3919812"/>
            <a:ext cx="2" cy="43448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DC5AA951-8330-4958-BDC3-43D430FC4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23" y="2046054"/>
            <a:ext cx="967631" cy="8279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7D9640-D97C-4A17-B064-56CF670C03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90" b="75088" l="10000" r="90000">
                        <a14:foregroundMark x1="12648" y1="68693" x2="12585" y2="70561"/>
                        <a14:foregroundMark x1="12770" y1="65082" x2="12649" y2="68659"/>
                        <a14:foregroundMark x1="12925" y1="60514" x2="12919" y2="60702"/>
                        <a14:foregroundMark x1="37742" y1="68925" x2="39431" y2="68925"/>
                        <a14:foregroundMark x1="23639" y1="68925" x2="23772" y2="68925"/>
                        <a14:foregroundMark x1="74129" y1="68578" x2="78405" y2="68197"/>
                        <a14:foregroundMark x1="70238" y1="68925" x2="70799" y2="68875"/>
                        <a14:foregroundMark x1="71603" y1="61563" x2="72064" y2="61540"/>
                        <a14:foregroundMark x1="70961" y1="61594" x2="71318" y2="61577"/>
                        <a14:foregroundMark x1="68380" y1="61720" x2="70221" y2="61630"/>
                        <a14:foregroundMark x1="68247" y1="61727" x2="68263" y2="61726"/>
                        <a14:foregroundMark x1="64199" y1="61925" x2="64459" y2="61912"/>
                        <a14:foregroundMark x1="47105" y1="62758" x2="47448" y2="62741"/>
                        <a14:foregroundMark x1="29447" y1="63621" x2="31597" y2="63516"/>
                        <a14:foregroundMark x1="57503" y1="71316" x2="57357" y2="71374"/>
                        <a14:foregroundMark x1="70195" y1="66271" x2="69591" y2="66511"/>
                        <a14:foregroundMark x1="71734" y1="65659" x2="71510" y2="65748"/>
                        <a14:foregroundMark x1="23512" y1="71729" x2="21256" y2="71729"/>
                        <a14:foregroundMark x1="31328" y1="71729" x2="29578" y2="71729"/>
                        <a14:foregroundMark x1="38192" y1="71729" x2="36916" y2="71729"/>
                        <a14:foregroundMark x1="59523" y1="72033" x2="61105" y2="71816"/>
                        <a14:foregroundMark x1="59351" y1="72057" x2="59481" y2="72039"/>
                        <a14:foregroundMark x1="70378" y1="72950" x2="71088" y2="74065"/>
                        <a14:foregroundMark x1="86113" y1="65196" x2="85374" y2="64486"/>
                        <a14:backgroundMark x1="18537" y1="65654" x2="18027" y2="68692"/>
                        <a14:backgroundMark x1="18027" y1="67757" x2="19388" y2="72664"/>
                        <a14:backgroundMark x1="18878" y1="62383" x2="18367" y2="65421"/>
                        <a14:backgroundMark x1="15136" y1="61682" x2="14456" y2="64486"/>
                        <a14:backgroundMark x1="13435" y1="65654" x2="13946" y2="63785"/>
                        <a14:backgroundMark x1="13946" y1="64486" x2="13776" y2="65421"/>
                        <a14:backgroundMark x1="13435" y1="63551" x2="13435" y2="64720"/>
                        <a14:backgroundMark x1="22279" y1="64252" x2="22619" y2="67757"/>
                        <a14:backgroundMark x1="23299" y1="67056" x2="22619" y2="63551"/>
                        <a14:backgroundMark x1="22959" y1="69393" x2="22619" y2="62150"/>
                        <a14:backgroundMark x1="22109" y1="65187" x2="22109" y2="65187"/>
                        <a14:backgroundMark x1="22109" y1="64252" x2="21939" y2="63785"/>
                        <a14:backgroundMark x1="21939" y1="63551" x2="21939" y2="63551"/>
                        <a14:backgroundMark x1="21939" y1="64720" x2="21939" y2="64720"/>
                        <a14:backgroundMark x1="21939" y1="64252" x2="21939" y2="62383"/>
                        <a14:backgroundMark x1="21599" y1="63785" x2="21599" y2="64953"/>
                        <a14:backgroundMark x1="22619" y1="67290" x2="23299" y2="68925"/>
                        <a14:backgroundMark x1="26531" y1="62150" x2="26701" y2="72664"/>
                        <a14:backgroundMark x1="27041" y1="59112" x2="27381" y2="63084"/>
                        <a14:backgroundMark x1="34524" y1="63084" x2="34014" y2="71729"/>
                        <a14:backgroundMark x1="30612" y1="66589" x2="29932" y2="69860"/>
                        <a14:backgroundMark x1="34184" y1="71963" x2="32483" y2="73364"/>
                        <a14:backgroundMark x1="36054" y1="63785" x2="39116" y2="62617"/>
                        <a14:backgroundMark x1="37585" y1="66355" x2="38946" y2="66121"/>
                        <a14:backgroundMark x1="38605" y1="70794" x2="40816" y2="70561"/>
                        <a14:backgroundMark x1="42177" y1="72664" x2="41837" y2="62383"/>
                        <a14:backgroundMark x1="43027" y1="72664" x2="42687" y2="64252"/>
                        <a14:backgroundMark x1="42007" y1="72897" x2="41837" y2="70794"/>
                        <a14:backgroundMark x1="41667" y1="71963" x2="41497" y2="72664"/>
                        <a14:backgroundMark x1="41667" y1="71495" x2="41837" y2="72897"/>
                        <a14:backgroundMark x1="42517" y1="62150" x2="42517" y2="66589"/>
                        <a14:backgroundMark x1="43537" y1="67757" x2="43197" y2="69626"/>
                        <a14:backgroundMark x1="49660" y1="68224" x2="46939" y2="72664"/>
                        <a14:backgroundMark x1="46259" y1="70561" x2="46259" y2="73131"/>
                        <a14:backgroundMark x1="50340" y1="60748" x2="50340" y2="73131"/>
                        <a14:backgroundMark x1="45068" y1="62383" x2="47279" y2="62383"/>
                        <a14:backgroundMark x1="57653" y1="62150" x2="57823" y2="65187"/>
                        <a14:backgroundMark x1="56973" y1="63084" x2="52211" y2="61916"/>
                        <a14:backgroundMark x1="54252" y1="66822" x2="54592" y2="74299"/>
                        <a14:backgroundMark x1="58673" y1="72664" x2="57653" y2="69860"/>
                        <a14:backgroundMark x1="58503" y1="71028" x2="58163" y2="69159"/>
                        <a14:backgroundMark x1="57823" y1="68458" x2="57993" y2="70093"/>
                        <a14:backgroundMark x1="57653" y1="71963" x2="57653" y2="71262"/>
                        <a14:backgroundMark x1="58844" y1="72196" x2="58503" y2="71028"/>
                        <a14:backgroundMark x1="59694" y1="74065" x2="58673" y2="70561"/>
                        <a14:backgroundMark x1="58163" y1="71028" x2="58844" y2="72430"/>
                        <a14:backgroundMark x1="62075" y1="70093" x2="63265" y2="70561"/>
                        <a14:backgroundMark x1="62585" y1="70561" x2="61565" y2="69626"/>
                        <a14:backgroundMark x1="63435" y1="69860" x2="61395" y2="69860"/>
                        <a14:backgroundMark x1="61735" y1="69860" x2="60884" y2="69393"/>
                        <a14:backgroundMark x1="59524" y1="72664" x2="59184" y2="71963"/>
                        <a14:backgroundMark x1="63265" y1="66589" x2="61735" y2="65888"/>
                        <a14:backgroundMark x1="59864" y1="62617" x2="63605" y2="62150"/>
                        <a14:backgroundMark x1="64796" y1="61916" x2="65306" y2="62617"/>
                        <a14:backgroundMark x1="66156" y1="64019" x2="67007" y2="68692"/>
                        <a14:backgroundMark x1="66837" y1="68692" x2="66837" y2="70561"/>
                        <a14:backgroundMark x1="59694" y1="72664" x2="59524" y2="72196"/>
                        <a14:backgroundMark x1="72959" y1="69626" x2="72109" y2="67056"/>
                        <a14:backgroundMark x1="76361" y1="61682" x2="74830" y2="64720"/>
                        <a14:backgroundMark x1="73469" y1="69159" x2="73469" y2="67757"/>
                        <a14:backgroundMark x1="70918" y1="69393" x2="70918" y2="66822"/>
                        <a14:backgroundMark x1="71939" y1="69159" x2="73639" y2="68692"/>
                        <a14:backgroundMark x1="70918" y1="65654" x2="71429" y2="65888"/>
                        <a14:backgroundMark x1="71429" y1="63084" x2="72279" y2="62850"/>
                        <a14:backgroundMark x1="66837" y1="62150" x2="67347" y2="62150"/>
                        <a14:backgroundMark x1="64626" y1="62150" x2="67517" y2="62850"/>
                        <a14:backgroundMark x1="67857" y1="63084" x2="68197" y2="61916"/>
                        <a14:backgroundMark x1="65136" y1="61916" x2="64286" y2="61449"/>
                        <a14:backgroundMark x1="71259" y1="61916" x2="70918" y2="62383"/>
                        <a14:backgroundMark x1="71088" y1="62383" x2="71769" y2="60981"/>
                        <a14:backgroundMark x1="71769" y1="61682" x2="71429" y2="60981"/>
                        <a14:backgroundMark x1="71939" y1="62383" x2="72109" y2="60280"/>
                        <a14:backgroundMark x1="71259" y1="62383" x2="71088" y2="60748"/>
                        <a14:backgroundMark x1="70748" y1="62150" x2="70918" y2="60280"/>
                        <a14:backgroundMark x1="68367" y1="62150" x2="68197" y2="60981"/>
                        <a14:backgroundMark x1="64286" y1="62150" x2="62755" y2="61449"/>
                        <a14:backgroundMark x1="74490" y1="63785" x2="73980" y2="66121"/>
                        <a14:backgroundMark x1="71088" y1="69393" x2="73980" y2="68925"/>
                        <a14:backgroundMark x1="72959" y1="67056" x2="71939" y2="65888"/>
                        <a14:backgroundMark x1="73980" y1="69626" x2="73980" y2="67290"/>
                        <a14:backgroundMark x1="72449" y1="74766" x2="70918" y2="73832"/>
                        <a14:backgroundMark x1="75340" y1="61682" x2="83844" y2="61449"/>
                        <a14:backgroundMark x1="82313" y1="64953" x2="82313" y2="74299"/>
                        <a14:backgroundMark x1="78912" y1="66822" x2="77721" y2="66589"/>
                        <a14:backgroundMark x1="85374" y1="70561" x2="86395" y2="70561"/>
                        <a14:backgroundMark x1="85884" y1="66355" x2="94558" y2="68692"/>
                        <a14:backgroundMark x1="85714" y1="65888" x2="89966" y2="67757"/>
                        <a14:backgroundMark x1="86054" y1="65888" x2="88265" y2="66822"/>
                        <a14:backgroundMark x1="86395" y1="65654" x2="86565" y2="65654"/>
                        <a14:backgroundMark x1="85884" y1="65654" x2="85884" y2="65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4" t="14116" r="8100" b="18137"/>
          <a:stretch/>
        </p:blipFill>
        <p:spPr>
          <a:xfrm>
            <a:off x="5928794" y="1967701"/>
            <a:ext cx="1695450" cy="9912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B63B1CC-51F0-4BA0-A8CF-C68019FE78D0}"/>
              </a:ext>
            </a:extLst>
          </p:cNvPr>
          <p:cNvSpPr txBox="1"/>
          <p:nvPr/>
        </p:nvSpPr>
        <p:spPr>
          <a:xfrm>
            <a:off x="4506373" y="3011961"/>
            <a:ext cx="3270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Docker / Kubernetes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서버관리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2DD503-5589-45F8-9253-982E170033B3}"/>
              </a:ext>
            </a:extLst>
          </p:cNvPr>
          <p:cNvSpPr txBox="1"/>
          <p:nvPr/>
        </p:nvSpPr>
        <p:spPr>
          <a:xfrm>
            <a:off x="4484021" y="1510766"/>
            <a:ext cx="327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274F9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서버관리</a:t>
            </a:r>
            <a:endParaRPr lang="ko-KR" altLang="en-US" dirty="0">
              <a:solidFill>
                <a:srgbClr val="274F9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908C8A-B6D2-434D-8FD7-463843919C90}"/>
              </a:ext>
            </a:extLst>
          </p:cNvPr>
          <p:cNvSpPr txBox="1"/>
          <p:nvPr/>
        </p:nvSpPr>
        <p:spPr>
          <a:xfrm>
            <a:off x="4079875" y="4184649"/>
            <a:ext cx="3887786" cy="21240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반응성 및 속도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ECA917-AC91-46D0-AFAF-033128B156D4}"/>
              </a:ext>
            </a:extLst>
          </p:cNvPr>
          <p:cNvSpPr txBox="1"/>
          <p:nvPr/>
        </p:nvSpPr>
        <p:spPr>
          <a:xfrm>
            <a:off x="7789589" y="4184649"/>
            <a:ext cx="3670574" cy="21240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 be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EF13A90-65DB-42C0-A388-82926CA9106D}"/>
              </a:ext>
            </a:extLst>
          </p:cNvPr>
          <p:cNvGrpSpPr/>
          <p:nvPr/>
        </p:nvGrpSpPr>
        <p:grpSpPr>
          <a:xfrm>
            <a:off x="4288501" y="4771075"/>
            <a:ext cx="3222104" cy="1449659"/>
            <a:chOff x="4288501" y="4617766"/>
            <a:chExt cx="3222104" cy="144965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A80911-F61E-453B-8761-7317B11299F6}"/>
                </a:ext>
              </a:extLst>
            </p:cNvPr>
            <p:cNvSpPr txBox="1"/>
            <p:nvPr/>
          </p:nvSpPr>
          <p:spPr>
            <a:xfrm>
              <a:off x="4288501" y="4617766"/>
              <a:ext cx="32221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wav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 전송 흐름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876A000-3C28-4856-A9CF-EF24A7693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3347" r="14925" b="11276"/>
            <a:stretch/>
          </p:blipFill>
          <p:spPr>
            <a:xfrm>
              <a:off x="4313471" y="5114421"/>
              <a:ext cx="779673" cy="95300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6884BB9-4C47-418D-808F-31AFBBC5C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28" b="90345" l="13990" r="87565">
                          <a14:foregroundMark x1="50777" y1="8276" x2="50259" y2="5517"/>
                          <a14:foregroundMark x1="13990" y1="89655" x2="20725" y2="88276"/>
                          <a14:foregroundMark x1="22280" y1="85517" x2="69430" y2="84138"/>
                          <a14:foregroundMark x1="22280" y1="89655" x2="60622" y2="89655"/>
                          <a14:foregroundMark x1="13990" y1="91034" x2="20207" y2="86897"/>
                          <a14:foregroundMark x1="16062" y1="85517" x2="16062" y2="80690"/>
                          <a14:foregroundMark x1="23316" y1="84138" x2="64767" y2="82759"/>
                          <a14:foregroundMark x1="77202" y1="82069" x2="72021" y2="88276"/>
                          <a14:foregroundMark x1="82383" y1="80690" x2="81865" y2="91034"/>
                          <a14:foregroundMark x1="81865" y1="81379" x2="80311" y2="89655"/>
                          <a14:foregroundMark x1="84456" y1="81379" x2="87565" y2="896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3" r="9693"/>
            <a:stretch/>
          </p:blipFill>
          <p:spPr>
            <a:xfrm>
              <a:off x="5386273" y="5204629"/>
              <a:ext cx="779674" cy="746397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AA4347A2-7159-4487-B89D-A71AC8BC7D39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 flipV="1">
              <a:off x="5093144" y="5577828"/>
              <a:ext cx="293129" cy="1309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6E50E91A-944C-4912-8B19-D9F52F52223E}"/>
                </a:ext>
              </a:extLst>
            </p:cNvPr>
            <p:cNvCxnSpPr>
              <a:cxnSpLocks/>
              <a:stCxn id="70" idx="3"/>
              <a:endCxn id="73" idx="1"/>
            </p:cNvCxnSpPr>
            <p:nvPr/>
          </p:nvCxnSpPr>
          <p:spPr>
            <a:xfrm flipV="1">
              <a:off x="6165947" y="5577827"/>
              <a:ext cx="29312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08FB468-583F-41E2-9BAE-D2C24E8C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76" y="5341822"/>
              <a:ext cx="1037384" cy="472010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09308A1-069B-472F-AF29-1790F6B134C1}"/>
              </a:ext>
            </a:extLst>
          </p:cNvPr>
          <p:cNvSpPr txBox="1"/>
          <p:nvPr/>
        </p:nvSpPr>
        <p:spPr>
          <a:xfrm>
            <a:off x="8591250" y="4696658"/>
            <a:ext cx="224532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소켓통신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django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42F191A-7B31-461D-871D-F3000636BF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13347" r="14925" b="11276"/>
          <a:stretch/>
        </p:blipFill>
        <p:spPr>
          <a:xfrm>
            <a:off x="8568883" y="5249785"/>
            <a:ext cx="779673" cy="95300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D0F0592-D576-4AAE-9F49-B82937A256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95" y="5477186"/>
            <a:ext cx="1037384" cy="472010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F036289-777A-4F03-A7EE-A165EF40E61B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 flipV="1">
            <a:off x="9348556" y="5713191"/>
            <a:ext cx="450639" cy="1309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213840B-5C0B-4BDB-8F72-62805D6E1A60}"/>
              </a:ext>
            </a:extLst>
          </p:cNvPr>
          <p:cNvCxnSpPr>
            <a:cxnSpLocks/>
            <a:stCxn id="85" idx="3"/>
            <a:endCxn id="61" idx="1"/>
          </p:cNvCxnSpPr>
          <p:nvPr/>
        </p:nvCxnSpPr>
        <p:spPr>
          <a:xfrm>
            <a:off x="3371850" y="3689040"/>
            <a:ext cx="708025" cy="1557647"/>
          </a:xfrm>
          <a:prstGeom prst="bentConnector3">
            <a:avLst>
              <a:gd name="adj1" fmla="val 56727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DF633AA-53CD-4F73-8D82-44F65CE9C98D}"/>
              </a:ext>
            </a:extLst>
          </p:cNvPr>
          <p:cNvCxnSpPr>
            <a:cxnSpLocks/>
            <a:stCxn id="42" idx="3"/>
            <a:endCxn id="61" idx="1"/>
          </p:cNvCxnSpPr>
          <p:nvPr/>
        </p:nvCxnSpPr>
        <p:spPr>
          <a:xfrm flipV="1">
            <a:off x="3621088" y="5246687"/>
            <a:ext cx="458787" cy="420715"/>
          </a:xfrm>
          <a:prstGeom prst="bentConnector3">
            <a:avLst>
              <a:gd name="adj1" fmla="val 33391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9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F459CA-09E5-481F-BF47-F89B747DDFCB}"/>
              </a:ext>
            </a:extLst>
          </p:cNvPr>
          <p:cNvCxnSpPr>
            <a:cxnSpLocks/>
          </p:cNvCxnSpPr>
          <p:nvPr/>
        </p:nvCxnSpPr>
        <p:spPr>
          <a:xfrm>
            <a:off x="2470141" y="5816234"/>
            <a:ext cx="2" cy="461280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927978-C9F0-4AB2-B2FD-7079E0D360A2}"/>
              </a:ext>
            </a:extLst>
          </p:cNvPr>
          <p:cNvSpPr/>
          <p:nvPr/>
        </p:nvSpPr>
        <p:spPr>
          <a:xfrm>
            <a:off x="1344609" y="537502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6E04C9-927C-477E-9624-EBB39F8D0C71}"/>
              </a:ext>
            </a:extLst>
          </p:cNvPr>
          <p:cNvSpPr/>
          <p:nvPr/>
        </p:nvSpPr>
        <p:spPr>
          <a:xfrm>
            <a:off x="1344609" y="4354301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D3BA-39AC-4E20-BB39-9D9C5846BE83}"/>
              </a:ext>
            </a:extLst>
          </p:cNvPr>
          <p:cNvSpPr txBox="1"/>
          <p:nvPr/>
        </p:nvSpPr>
        <p:spPr>
          <a:xfrm>
            <a:off x="1963734" y="4346631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374A5-51E4-4279-BBD1-BD7D0A46285D}"/>
              </a:ext>
            </a:extLst>
          </p:cNvPr>
          <p:cNvSpPr txBox="1"/>
          <p:nvPr/>
        </p:nvSpPr>
        <p:spPr>
          <a:xfrm>
            <a:off x="1525585" y="5375014"/>
            <a:ext cx="2095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CE2756-7BD3-4497-983C-E18950B16FD2}"/>
              </a:ext>
            </a:extLst>
          </p:cNvPr>
          <p:cNvCxnSpPr>
            <a:cxnSpLocks/>
            <a:stCxn id="13" idx="2"/>
            <a:endCxn id="85" idx="0"/>
          </p:cNvCxnSpPr>
          <p:nvPr/>
        </p:nvCxnSpPr>
        <p:spPr>
          <a:xfrm flipH="1">
            <a:off x="2478084" y="3011961"/>
            <a:ext cx="1" cy="446307"/>
          </a:xfrm>
          <a:prstGeom prst="straightConnector1">
            <a:avLst/>
          </a:prstGeom>
          <a:ln w="25400">
            <a:solidFill>
              <a:srgbClr val="264E94">
                <a:alpha val="60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FBDEBD7-59D0-4A35-B93C-147F98F6932E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2478085" y="4931406"/>
            <a:ext cx="1" cy="443616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0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964D913-5B2D-4F40-A4F8-60FE691DF343}"/>
              </a:ext>
            </a:extLst>
          </p:cNvPr>
          <p:cNvSpPr/>
          <p:nvPr/>
        </p:nvSpPr>
        <p:spPr>
          <a:xfrm>
            <a:off x="1584318" y="3458268"/>
            <a:ext cx="1787532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1413CE-4142-4925-B4C0-06B2837557B7}"/>
              </a:ext>
            </a:extLst>
          </p:cNvPr>
          <p:cNvSpPr txBox="1"/>
          <p:nvPr/>
        </p:nvSpPr>
        <p:spPr>
          <a:xfrm>
            <a:off x="1703673" y="351950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C864761-4B11-4A46-8B38-BF79AD959D8D}"/>
              </a:ext>
            </a:extLst>
          </p:cNvPr>
          <p:cNvCxnSpPr>
            <a:cxnSpLocks/>
            <a:stCxn id="85" idx="2"/>
            <a:endCxn id="48" idx="0"/>
          </p:cNvCxnSpPr>
          <p:nvPr/>
        </p:nvCxnSpPr>
        <p:spPr>
          <a:xfrm>
            <a:off x="2478084" y="3919812"/>
            <a:ext cx="2" cy="434489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63AD6D-929F-41CF-80AD-82D50D14B7CC}"/>
              </a:ext>
            </a:extLst>
          </p:cNvPr>
          <p:cNvSpPr txBox="1"/>
          <p:nvPr/>
        </p:nvSpPr>
        <p:spPr>
          <a:xfrm>
            <a:off x="4079875" y="1389168"/>
            <a:ext cx="7272338" cy="23695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 to text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노이즈 이슈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야외에서 동작하므로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소음 제거 이슈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기본 </a:t>
            </a:r>
            <a:r>
              <a:rPr lang="ko-KR" altLang="en-US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r>
              <a:rPr lang="ko-KR" altLang="en-US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소음 필터링 기능이 있음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(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준수한 성능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WaveNet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등의 소음제거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pre_trained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GAN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있으나 모델을 실행하는데 속도 문제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부분은 좀 더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스터디 해서 속도와 정확도 측면을 고려해서 추후 개발 할 필요가 있음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성능과 속도가 충분하다면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Wake up word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적용해서 개발 할 수 있을 것으로 판단됨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2B7B5F-B419-4A4D-8FBE-6218CA53EEFB}"/>
              </a:ext>
            </a:extLst>
          </p:cNvPr>
          <p:cNvSpPr txBox="1"/>
          <p:nvPr/>
        </p:nvSpPr>
        <p:spPr>
          <a:xfrm>
            <a:off x="4079875" y="4148670"/>
            <a:ext cx="7272338" cy="226800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문장처리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entity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현재는 기존 서비스의 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음성으로 대체한 수준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음성인식은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Deep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UX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실현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터치에 비해 과정들을 건너뛰면서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할 수 있다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활용해  여러 단계의 과정을 한문장으로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입력받고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이를 한번에 처리할 수 있다면 더 쾌적한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UX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구현 가능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“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”, “</a:t>
            </a:r>
            <a:r>
              <a:rPr lang="ko-KR" altLang="en-US" sz="1400" dirty="0">
                <a:solidFill>
                  <a:srgbClr val="274F9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 도착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했고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주문번호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4501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이야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CCE485F-6604-4718-AE24-D4301A1B3CAB}"/>
              </a:ext>
            </a:extLst>
          </p:cNvPr>
          <p:cNvCxnSpPr>
            <a:stCxn id="48" idx="3"/>
            <a:endCxn id="25" idx="1"/>
          </p:cNvCxnSpPr>
          <p:nvPr/>
        </p:nvCxnSpPr>
        <p:spPr>
          <a:xfrm flipV="1">
            <a:off x="3611562" y="2573948"/>
            <a:ext cx="468313" cy="2072737"/>
          </a:xfrm>
          <a:prstGeom prst="bentConnector3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19B20A3-C336-4A20-B7E9-F80271DBEEB1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 flipV="1">
            <a:off x="3621088" y="5282673"/>
            <a:ext cx="458787" cy="38472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42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947EB3-D1F4-4557-A11D-1626C5E2DB28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>
            <a:off x="3611562" y="2739066"/>
            <a:ext cx="468313" cy="519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9197D-1A8C-4B20-B812-9AEB688A6BAA}"/>
              </a:ext>
            </a:extLst>
          </p:cNvPr>
          <p:cNvSpPr txBox="1"/>
          <p:nvPr/>
        </p:nvSpPr>
        <p:spPr>
          <a:xfrm>
            <a:off x="4079875" y="1784359"/>
            <a:ext cx="7272338" cy="19198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Wake up word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외부에서 시동어로 음식 인식을 시작하는 경우 음성 인식을 위해 마이크가 항상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상태여야 하는데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이때 외부 노이즈 제거 등이 제대로 되지 않으면 인식률이 매우 낮습니다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헬멧 혹은 핸들 쪽에 버튼으로 호출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방향으로 변경하여 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412D8E-E302-4C03-925E-4DE9F06889B6}"/>
              </a:ext>
            </a:extLst>
          </p:cNvPr>
          <p:cNvSpPr txBox="1"/>
          <p:nvPr/>
        </p:nvSpPr>
        <p:spPr>
          <a:xfrm>
            <a:off x="4079875" y="4181923"/>
            <a:ext cx="7272338" cy="204639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센서 데이터 보완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현재는 보험용 데이터로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자이로센서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위주의 이상치 감지 수준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추후 센서데이터를 학습해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급커브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급유턴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끼어들기 운행 등을 분류하고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만들면 더 정확한 운전데이터 수집 가능할 것으로 생각됨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가속도 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센서 뿐만 아니라 데이터 수집을 위해 다른 센서를 추가하는 것이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좋아보임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5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818C17FA-0DC5-4038-B951-3C4F56B31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7" b="90177" l="3300" r="96400">
                        <a14:foregroundMark x1="50400" y1="8841" x2="46300" y2="6287"/>
                        <a14:foregroundMark x1="39200" y1="7564" x2="46300" y2="3143"/>
                        <a14:foregroundMark x1="22700" y1="29862" x2="7400" y2="29862"/>
                        <a14:foregroundMark x1="4500" y1="26031" x2="5100" y2="38703"/>
                        <a14:foregroundMark x1="3300" y1="38703" x2="25000" y2="26031"/>
                        <a14:foregroundMark x1="25000" y1="26031" x2="7700" y2="41650"/>
                        <a14:foregroundMark x1="7700" y1="41650" x2="4500" y2="40668"/>
                        <a14:foregroundMark x1="6200" y1="42534" x2="28500" y2="40668"/>
                        <a14:foregroundMark x1="28500" y1="40668" x2="12100" y2="23772"/>
                        <a14:foregroundMark x1="12100" y1="23772" x2="6200" y2="45088"/>
                        <a14:foregroundMark x1="13900" y1="77505" x2="34500" y2="78193"/>
                        <a14:foregroundMark x1="36300" y1="81336" x2="13700" y2="82613"/>
                        <a14:foregroundMark x1="13700" y1="82613" x2="13300" y2="82024"/>
                        <a14:foregroundMark x1="19200" y1="88310" x2="25100" y2="90275"/>
                        <a14:foregroundMark x1="87600" y1="87721" x2="87600" y2="88998"/>
                        <a14:foregroundMark x1="88100" y1="87132" x2="89900" y2="84578"/>
                        <a14:foregroundMark x1="91700" y1="87132" x2="76700" y2="39784"/>
                        <a14:foregroundMark x1="76700" y1="39784" x2="74000" y2="37426"/>
                        <a14:foregroundMark x1="91100" y1="71218" x2="90500" y2="73084"/>
                        <a14:foregroundMark x1="89900" y1="70530" x2="91100" y2="69941"/>
                        <a14:foregroundMark x1="95800" y1="81336" x2="96400" y2="69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1344609" y="4293824"/>
            <a:ext cx="2155432" cy="182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115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598003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6800054" y="25980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4490" y="4413933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8356601" y="4413933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5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153503"/>
            <a:ext cx="377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Easy &amp; Safe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7010403" y="21535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Reasonable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6671" y="4413933"/>
            <a:ext cx="173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편리하고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안전하게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6203949" y="4413933"/>
            <a:ext cx="5256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안전한만큼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56895-61B7-49F2-91DF-089A4DD501BE}"/>
              </a:ext>
            </a:extLst>
          </p:cNvPr>
          <p:cNvSpPr txBox="1"/>
          <p:nvPr/>
        </p:nvSpPr>
        <p:spPr>
          <a:xfrm>
            <a:off x="1612899" y="2984500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31415-5F4D-41F9-AA8D-FDF0B3A48633}"/>
              </a:ext>
            </a:extLst>
          </p:cNvPr>
          <p:cNvSpPr txBox="1"/>
          <p:nvPr/>
        </p:nvSpPr>
        <p:spPr>
          <a:xfrm>
            <a:off x="6800054" y="2984500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501D4-FB5B-4B80-B9DB-282F7A11F4AB}"/>
              </a:ext>
            </a:extLst>
          </p:cNvPr>
          <p:cNvSpPr txBox="1"/>
          <p:nvPr/>
        </p:nvSpPr>
        <p:spPr>
          <a:xfrm>
            <a:off x="8811030" y="5014097"/>
            <a:ext cx="883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↓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024F6-191E-4D33-B102-B7DD5A96579F}"/>
              </a:ext>
            </a:extLst>
          </p:cNvPr>
          <p:cNvSpPr txBox="1"/>
          <p:nvPr/>
        </p:nvSpPr>
        <p:spPr>
          <a:xfrm>
            <a:off x="8091494" y="5012369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7DC13-6871-4DFC-886D-F90455792534}"/>
              </a:ext>
            </a:extLst>
          </p:cNvPr>
          <p:cNvSpPr txBox="1"/>
          <p:nvPr/>
        </p:nvSpPr>
        <p:spPr>
          <a:xfrm>
            <a:off x="2191351" y="4415662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96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1768577" y="3075057"/>
            <a:ext cx="28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64A9-A9E9-4121-B24B-118E4E596194}"/>
              </a:ext>
            </a:extLst>
          </p:cNvPr>
          <p:cNvSpPr txBox="1"/>
          <p:nvPr/>
        </p:nvSpPr>
        <p:spPr>
          <a:xfrm>
            <a:off x="7793051" y="5837315"/>
            <a:ext cx="266370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7648D9D6-2784-471F-8051-98E082E33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7189871" y="204873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3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349133"/>
            <a:ext cx="5256213" cy="676747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4CAACB-510C-4D58-8E79-8C9F06C2D9C0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B427FD-4832-4F29-821F-8BD00876F503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이슈가 되고 있는 배달원 안전문제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C705C4-772D-4D90-8B97-7016F39FE5F8}"/>
              </a:ext>
            </a:extLst>
          </p:cNvPr>
          <p:cNvGrpSpPr/>
          <p:nvPr/>
        </p:nvGrpSpPr>
        <p:grpSpPr>
          <a:xfrm>
            <a:off x="1048911" y="2076621"/>
            <a:ext cx="2990851" cy="4048191"/>
            <a:chOff x="1181101" y="2086146"/>
            <a:chExt cx="2990851" cy="40481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A54786-C648-4F22-8F3F-9B1193F9C8AC}"/>
                </a:ext>
              </a:extLst>
            </p:cNvPr>
            <p:cNvSpPr txBox="1"/>
            <p:nvPr/>
          </p:nvSpPr>
          <p:spPr>
            <a:xfrm>
              <a:off x="1181102" y="5549562"/>
              <a:ext cx="2990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라이더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/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안전에 대한 뉴스기사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162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건에 대한 내용 워드 클라우드 분석 </a:t>
              </a:r>
            </a:p>
          </p:txBody>
        </p:sp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A01A84-19DE-4EE3-B227-C4A255CED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9" t="15680" r="16557" b="15680"/>
            <a:stretch/>
          </p:blipFill>
          <p:spPr>
            <a:xfrm>
              <a:off x="1181101" y="2086146"/>
              <a:ext cx="2990850" cy="3166432"/>
            </a:xfrm>
            <a:prstGeom prst="rect">
              <a:avLst/>
            </a:prstGeom>
          </p:spPr>
        </p:pic>
      </p:grpSp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F2CBC756-8E2D-4328-A53C-A156C4AF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554"/>
          <a:stretch/>
        </p:blipFill>
        <p:spPr>
          <a:xfrm>
            <a:off x="4737323" y="2069061"/>
            <a:ext cx="6722840" cy="33366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39DD5E-3637-4C92-AA6C-7DFD49F3A193}"/>
              </a:ext>
            </a:extLst>
          </p:cNvPr>
          <p:cNvSpPr txBox="1"/>
          <p:nvPr/>
        </p:nvSpPr>
        <p:spPr>
          <a:xfrm>
            <a:off x="6228342" y="5663147"/>
            <a:ext cx="35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라이더에 대한 뉴스기사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185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건에 연관분석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02E57F-1C62-40B1-889E-14C8C925D04D}"/>
              </a:ext>
            </a:extLst>
          </p:cNvPr>
          <p:cNvGrpSpPr/>
          <p:nvPr/>
        </p:nvGrpSpPr>
        <p:grpSpPr>
          <a:xfrm>
            <a:off x="4737322" y="2314583"/>
            <a:ext cx="6722841" cy="3035775"/>
            <a:chOff x="4737322" y="2314583"/>
            <a:chExt cx="6722841" cy="3035775"/>
          </a:xfrm>
          <a:solidFill>
            <a:schemeClr val="bg1">
              <a:alpha val="83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6CC227-8B77-4E47-AF07-24C455AB58BB}"/>
                </a:ext>
              </a:extLst>
            </p:cNvPr>
            <p:cNvSpPr/>
            <p:nvPr/>
          </p:nvSpPr>
          <p:spPr>
            <a:xfrm>
              <a:off x="4737322" y="2314583"/>
              <a:ext cx="6722841" cy="621781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661534-E3F2-4A9F-84E8-2AB7FFB635CD}"/>
                </a:ext>
              </a:extLst>
            </p:cNvPr>
            <p:cNvSpPr/>
            <p:nvPr/>
          </p:nvSpPr>
          <p:spPr>
            <a:xfrm>
              <a:off x="4737322" y="3259626"/>
              <a:ext cx="6722841" cy="890099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7335C1E-8574-46A7-9B12-FCD55A0BCCEC}"/>
                </a:ext>
              </a:extLst>
            </p:cNvPr>
            <p:cNvSpPr/>
            <p:nvPr/>
          </p:nvSpPr>
          <p:spPr>
            <a:xfrm>
              <a:off x="4737322" y="5054710"/>
              <a:ext cx="6722841" cy="295648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7A0490-4E38-4B5B-9A2A-E974F1F011E2}"/>
                </a:ext>
              </a:extLst>
            </p:cNvPr>
            <p:cNvSpPr/>
            <p:nvPr/>
          </p:nvSpPr>
          <p:spPr>
            <a:xfrm>
              <a:off x="4737322" y="4472987"/>
              <a:ext cx="6722841" cy="295648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6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B39CD7-2708-4F61-991A-3E4FA1FF2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A1612-C1F3-43A9-AB24-64E9B66CEDDE}"/>
              </a:ext>
            </a:extLst>
          </p:cNvPr>
          <p:cNvSpPr txBox="1"/>
          <p:nvPr/>
        </p:nvSpPr>
        <p:spPr>
          <a:xfrm>
            <a:off x="695325" y="1592263"/>
            <a:ext cx="5472113" cy="52322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안전하게 운전할 수 는 없는 걸까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851D1-82D0-43BB-AB76-BA320D779605}"/>
              </a:ext>
            </a:extLst>
          </p:cNvPr>
          <p:cNvSpPr txBox="1"/>
          <p:nvPr/>
        </p:nvSpPr>
        <p:spPr>
          <a:xfrm>
            <a:off x="6943724" y="5991523"/>
            <a:ext cx="4516439" cy="461665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비오는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날 넘어져 주저앉은 배달원</a:t>
            </a:r>
          </a:p>
        </p:txBody>
      </p:sp>
    </p:spTree>
    <p:extLst>
      <p:ext uri="{BB962C8B-B14F-4D97-AF65-F5344CB8AC3E}">
        <p14:creationId xmlns:p14="http://schemas.microsoft.com/office/powerpoint/2010/main" val="190902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FBFD839-D02F-4336-A219-5E02A9798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7A1612-C1F3-43A9-AB24-64E9B66CEDDE}"/>
              </a:ext>
            </a:extLst>
          </p:cNvPr>
          <p:cNvSpPr txBox="1"/>
          <p:nvPr/>
        </p:nvSpPr>
        <p:spPr>
          <a:xfrm>
            <a:off x="3957637" y="1268413"/>
            <a:ext cx="4276725" cy="52322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체험해봤습니다</a:t>
            </a:r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사람이(가) 표시된 사진&#10;&#10;자동 생성된 설명">
            <a:extLst>
              <a:ext uri="{FF2B5EF4-FFF2-40B4-BE49-F238E27FC236}">
                <a16:creationId xmlns:a16="http://schemas.microsoft.com/office/drawing/2014/main" id="{904E6DA1-0D43-4B01-A711-328358B4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7637" y="1791633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598003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6800054" y="25980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4490" y="4413933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8356601" y="4413933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50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CFAA9EF-F05A-4086-8DDA-04FEC9521043}"/>
              </a:ext>
            </a:extLst>
          </p:cNvPr>
          <p:cNvSpPr txBox="1"/>
          <p:nvPr/>
        </p:nvSpPr>
        <p:spPr>
          <a:xfrm>
            <a:off x="4259285" y="2968445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C4CCF0-1CB1-4373-BCA4-42AFECCBBDC0}"/>
              </a:ext>
            </a:extLst>
          </p:cNvPr>
          <p:cNvSpPr txBox="1"/>
          <p:nvPr/>
        </p:nvSpPr>
        <p:spPr>
          <a:xfrm>
            <a:off x="5530876" y="4784375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ACE8DE-6059-4571-BB12-C24813BFFC20}"/>
              </a:ext>
            </a:extLst>
          </p:cNvPr>
          <p:cNvSpPr txBox="1"/>
          <p:nvPr/>
        </p:nvSpPr>
        <p:spPr>
          <a:xfrm>
            <a:off x="9560007" y="508693"/>
            <a:ext cx="1120020" cy="62002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 완료</a:t>
            </a: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FAAA83CC-C2E4-456B-A016-6AB4C9ED2789}"/>
              </a:ext>
            </a:extLst>
          </p:cNvPr>
          <p:cNvSpPr/>
          <p:nvPr/>
        </p:nvSpPr>
        <p:spPr>
          <a:xfrm>
            <a:off x="9660543" y="4498682"/>
            <a:ext cx="1696112" cy="1800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3" name="그림 432">
            <a:extLst>
              <a:ext uri="{FF2B5EF4-FFF2-40B4-BE49-F238E27FC236}">
                <a16:creationId xmlns:a16="http://schemas.microsoft.com/office/drawing/2014/main" id="{D2936A55-DDE5-4E42-94F3-3E2AEFF8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865368" y="5718110"/>
            <a:ext cx="388407" cy="385955"/>
          </a:xfrm>
          <a:prstGeom prst="rect">
            <a:avLst/>
          </a:prstGeom>
          <a:effectLst/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8BF6F1FE-79AE-44C2-AF38-2143432D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9763777" y="5090508"/>
            <a:ext cx="556142" cy="460561"/>
          </a:xfrm>
          <a:prstGeom prst="rect">
            <a:avLst/>
          </a:prstGeom>
          <a:effectLst/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0DC6CA18-0047-4E8C-81F4-00A90CDFA9E9}"/>
              </a:ext>
            </a:extLst>
          </p:cNvPr>
          <p:cNvSpPr txBox="1"/>
          <p:nvPr/>
        </p:nvSpPr>
        <p:spPr>
          <a:xfrm>
            <a:off x="10486390" y="5173958"/>
            <a:ext cx="86215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1260DCD-6560-4135-A6F2-438A586CC85D}"/>
              </a:ext>
            </a:extLst>
          </p:cNvPr>
          <p:cNvSpPr txBox="1"/>
          <p:nvPr/>
        </p:nvSpPr>
        <p:spPr>
          <a:xfrm>
            <a:off x="10486390" y="5747674"/>
            <a:ext cx="85859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50DB87-D1D8-43C6-A88D-9A6BBDB4B643}"/>
              </a:ext>
            </a:extLst>
          </p:cNvPr>
          <p:cNvSpPr/>
          <p:nvPr/>
        </p:nvSpPr>
        <p:spPr>
          <a:xfrm>
            <a:off x="9660543" y="4496019"/>
            <a:ext cx="1696112" cy="396279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28B7-B4D5-414B-9408-09346FE49DDD}"/>
              </a:ext>
            </a:extLst>
          </p:cNvPr>
          <p:cNvSpPr txBox="1"/>
          <p:nvPr/>
        </p:nvSpPr>
        <p:spPr>
          <a:xfrm>
            <a:off x="2080452" y="1583419"/>
            <a:ext cx="1482350" cy="65495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운행 신청</a:t>
            </a: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C0A6E5CB-2CB4-4D10-A001-29BCE0BCF66B}"/>
              </a:ext>
            </a:extLst>
          </p:cNvPr>
          <p:cNvCxnSpPr>
            <a:cxnSpLocks/>
            <a:stCxn id="4" idx="2"/>
            <a:endCxn id="61" idx="0"/>
          </p:cNvCxnSpPr>
          <p:nvPr/>
        </p:nvCxnSpPr>
        <p:spPr>
          <a:xfrm flipH="1">
            <a:off x="2791279" y="2238375"/>
            <a:ext cx="30348" cy="119009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692006-8C60-4D2E-A153-18E10DE8E13D}"/>
              </a:ext>
            </a:extLst>
          </p:cNvPr>
          <p:cNvSpPr txBox="1"/>
          <p:nvPr/>
        </p:nvSpPr>
        <p:spPr>
          <a:xfrm>
            <a:off x="2822528" y="2686299"/>
            <a:ext cx="69196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BC9444B-CCD0-443C-B566-09AA929E7CBE}"/>
              </a:ext>
            </a:extLst>
          </p:cNvPr>
          <p:cNvSpPr txBox="1"/>
          <p:nvPr/>
        </p:nvSpPr>
        <p:spPr>
          <a:xfrm>
            <a:off x="2814112" y="4435810"/>
            <a:ext cx="69196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출발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BD1A537-130E-45F0-BB2C-BCEA0F40AB8B}"/>
              </a:ext>
            </a:extLst>
          </p:cNvPr>
          <p:cNvCxnSpPr>
            <a:cxnSpLocks/>
            <a:stCxn id="61" idx="2"/>
            <a:endCxn id="220" idx="2"/>
          </p:cNvCxnSpPr>
          <p:nvPr/>
        </p:nvCxnSpPr>
        <p:spPr>
          <a:xfrm rot="5400000" flipH="1" flipV="1">
            <a:off x="3212403" y="2789928"/>
            <a:ext cx="878494" cy="1720742"/>
          </a:xfrm>
          <a:prstGeom prst="bentConnector3">
            <a:avLst>
              <a:gd name="adj1" fmla="val -22866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3B009AFB-C296-4B5E-8B01-7CBC9F18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923908" y="1647115"/>
            <a:ext cx="673683" cy="557901"/>
          </a:xfrm>
          <a:prstGeom prst="rect">
            <a:avLst/>
          </a:prstGeom>
          <a:effectLst/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97F5F84-97D4-4592-8CAC-51A095289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1" y="1170702"/>
            <a:ext cx="1383930" cy="138392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EE33D26-A9F3-47C9-9810-ABE76CB4B08D}"/>
              </a:ext>
            </a:extLst>
          </p:cNvPr>
          <p:cNvSpPr txBox="1"/>
          <p:nvPr/>
        </p:nvSpPr>
        <p:spPr>
          <a:xfrm>
            <a:off x="3845161" y="2549974"/>
            <a:ext cx="1333719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가게도착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96ACF4C1-6FA7-4C42-810F-05FD77BA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4540779" y="2665289"/>
            <a:ext cx="673683" cy="557901"/>
          </a:xfrm>
          <a:prstGeom prst="rect">
            <a:avLst/>
          </a:prstGeom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932C337-0D1F-4A08-A580-E1C308830DDD}"/>
              </a:ext>
            </a:extLst>
          </p:cNvPr>
          <p:cNvSpPr txBox="1"/>
          <p:nvPr/>
        </p:nvSpPr>
        <p:spPr>
          <a:xfrm>
            <a:off x="1409762" y="4955118"/>
            <a:ext cx="138393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배차 취소요청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B58571B0-AB4A-4E87-ADE4-F7C1AE689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171449" y="5285657"/>
            <a:ext cx="673683" cy="557901"/>
          </a:xfrm>
          <a:prstGeom prst="rect">
            <a:avLst/>
          </a:prstGeom>
          <a:effectLst/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FE0C918-A128-4418-9973-F74DA1546357}"/>
              </a:ext>
            </a:extLst>
          </p:cNvPr>
          <p:cNvSpPr txBox="1"/>
          <p:nvPr/>
        </p:nvSpPr>
        <p:spPr>
          <a:xfrm>
            <a:off x="2814112" y="5087433"/>
            <a:ext cx="1410546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취소해야할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8215AC5-D9BC-4BBC-A93B-B8E1AFD9079D}"/>
              </a:ext>
            </a:extLst>
          </p:cNvPr>
          <p:cNvSpPr txBox="1"/>
          <p:nvPr/>
        </p:nvSpPr>
        <p:spPr>
          <a:xfrm>
            <a:off x="4520719" y="4673148"/>
            <a:ext cx="1088974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도착이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늦어질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8899F9-4DC2-4FE1-AC0F-AADFDE19C603}"/>
              </a:ext>
            </a:extLst>
          </p:cNvPr>
          <p:cNvSpPr txBox="1"/>
          <p:nvPr/>
        </p:nvSpPr>
        <p:spPr>
          <a:xfrm>
            <a:off x="4532974" y="5208506"/>
            <a:ext cx="1156907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번호 확인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직접 전화</a:t>
            </a: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5309598C-C07A-4FCE-9C94-5CA2EEDD949F}"/>
              </a:ext>
            </a:extLst>
          </p:cNvPr>
          <p:cNvCxnSpPr>
            <a:cxnSpLocks/>
            <a:stCxn id="48" idx="3"/>
            <a:endCxn id="246" idx="1"/>
          </p:cNvCxnSpPr>
          <p:nvPr/>
        </p:nvCxnSpPr>
        <p:spPr>
          <a:xfrm flipV="1">
            <a:off x="5235201" y="1854301"/>
            <a:ext cx="411611" cy="836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9724A-E644-4AE1-B58D-BC43FF5276E6}"/>
              </a:ext>
            </a:extLst>
          </p:cNvPr>
          <p:cNvSpPr txBox="1"/>
          <p:nvPr/>
        </p:nvSpPr>
        <p:spPr>
          <a:xfrm>
            <a:off x="5646812" y="1523762"/>
            <a:ext cx="1651696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영수증번호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주문번호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뒤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자리 확인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AFBAC52C-AFC7-4587-8504-B47D6894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6828011" y="1670066"/>
            <a:ext cx="470497" cy="467527"/>
          </a:xfrm>
          <a:prstGeom prst="rect">
            <a:avLst/>
          </a:prstGeom>
          <a:effectLst/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92F639C0-711B-4D9C-A45F-29624614604A}"/>
              </a:ext>
            </a:extLst>
          </p:cNvPr>
          <p:cNvSpPr txBox="1"/>
          <p:nvPr/>
        </p:nvSpPr>
        <p:spPr>
          <a:xfrm>
            <a:off x="5583307" y="2346653"/>
            <a:ext cx="1120020" cy="62002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픽업완료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D05A05-EA1F-43A8-8E8E-EFDC005B6CD7}"/>
              </a:ext>
            </a:extLst>
          </p:cNvPr>
          <p:cNvSpPr txBox="1"/>
          <p:nvPr/>
        </p:nvSpPr>
        <p:spPr>
          <a:xfrm>
            <a:off x="5567048" y="3185075"/>
            <a:ext cx="112002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소요시간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선택</a:t>
            </a: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699DF9B0-0DF8-4950-8A07-88B46F0A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222947" y="3385201"/>
            <a:ext cx="673683" cy="557901"/>
          </a:xfrm>
          <a:prstGeom prst="rect">
            <a:avLst/>
          </a:prstGeom>
          <a:effectLst/>
        </p:spPr>
      </p:pic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C551887C-E932-47C7-A683-23064D548F76}"/>
              </a:ext>
            </a:extLst>
          </p:cNvPr>
          <p:cNvCxnSpPr>
            <a:cxnSpLocks/>
            <a:stCxn id="246" idx="2"/>
            <a:endCxn id="256" idx="1"/>
          </p:cNvCxnSpPr>
          <p:nvPr/>
        </p:nvCxnSpPr>
        <p:spPr>
          <a:xfrm rot="5400000">
            <a:off x="5792071" y="1976077"/>
            <a:ext cx="471827" cy="889353"/>
          </a:xfrm>
          <a:prstGeom prst="bentConnector4">
            <a:avLst>
              <a:gd name="adj1" fmla="val 17147"/>
              <a:gd name="adj2" fmla="val 125704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8136614D-6C53-4DD6-BC86-2EF393FB2551}"/>
              </a:ext>
            </a:extLst>
          </p:cNvPr>
          <p:cNvCxnSpPr>
            <a:cxnSpLocks/>
            <a:stCxn id="256" idx="2"/>
            <a:endCxn id="260" idx="1"/>
          </p:cNvCxnSpPr>
          <p:nvPr/>
        </p:nvCxnSpPr>
        <p:spPr>
          <a:xfrm rot="5400000">
            <a:off x="5580716" y="2953013"/>
            <a:ext cx="548934" cy="576269"/>
          </a:xfrm>
          <a:prstGeom prst="bentConnector4">
            <a:avLst>
              <a:gd name="adj1" fmla="val 19893"/>
              <a:gd name="adj2" fmla="val 139669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그림 256">
            <a:extLst>
              <a:ext uri="{FF2B5EF4-FFF2-40B4-BE49-F238E27FC236}">
                <a16:creationId xmlns:a16="http://schemas.microsoft.com/office/drawing/2014/main" id="{9911A015-499C-45B2-A043-0AE6F31B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274104" y="2430769"/>
            <a:ext cx="673683" cy="523257"/>
          </a:xfrm>
          <a:prstGeom prst="rect">
            <a:avLst/>
          </a:prstGeom>
          <a:effectLst/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4A8A86B-0B8A-4D5B-A5D2-09E3F7215B5C}"/>
              </a:ext>
            </a:extLst>
          </p:cNvPr>
          <p:cNvSpPr txBox="1"/>
          <p:nvPr/>
        </p:nvSpPr>
        <p:spPr>
          <a:xfrm>
            <a:off x="6320842" y="4873660"/>
            <a:ext cx="1229803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배달이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지연되는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A822AB4-136A-4DFF-904A-EF65E76BB9A5}"/>
              </a:ext>
            </a:extLst>
          </p:cNvPr>
          <p:cNvSpPr txBox="1"/>
          <p:nvPr/>
        </p:nvSpPr>
        <p:spPr>
          <a:xfrm>
            <a:off x="6314491" y="5411788"/>
            <a:ext cx="1236154" cy="43605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지연시간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FBA682E-0DFB-4037-8EEA-08B3C14528FF}"/>
              </a:ext>
            </a:extLst>
          </p:cNvPr>
          <p:cNvSpPr txBox="1"/>
          <p:nvPr/>
        </p:nvSpPr>
        <p:spPr>
          <a:xfrm>
            <a:off x="6314491" y="5862751"/>
            <a:ext cx="1236154" cy="43605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사유</a:t>
            </a:r>
          </a:p>
        </p:txBody>
      </p:sp>
      <p:pic>
        <p:nvPicPr>
          <p:cNvPr id="282" name="그림 281">
            <a:extLst>
              <a:ext uri="{FF2B5EF4-FFF2-40B4-BE49-F238E27FC236}">
                <a16:creationId xmlns:a16="http://schemas.microsoft.com/office/drawing/2014/main" id="{95A96775-A84A-491E-B242-94BCD6468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005342" y="5377444"/>
            <a:ext cx="673683" cy="557901"/>
          </a:xfrm>
          <a:prstGeom prst="rect">
            <a:avLst/>
          </a:prstGeom>
          <a:effectLst/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2E9866EB-5F11-4B6D-A049-7522DCA9A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075264" y="5880924"/>
            <a:ext cx="673683" cy="557901"/>
          </a:xfrm>
          <a:prstGeom prst="rect">
            <a:avLst/>
          </a:prstGeom>
          <a:effectLst/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52A430C6-0703-477A-8CE1-5D81D6FFFDBD}"/>
              </a:ext>
            </a:extLst>
          </p:cNvPr>
          <p:cNvSpPr txBox="1"/>
          <p:nvPr/>
        </p:nvSpPr>
        <p:spPr>
          <a:xfrm>
            <a:off x="9294169" y="3011831"/>
            <a:ext cx="1651696" cy="100756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도착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배달관련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고객 요청사항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</a:t>
            </a:r>
          </a:p>
        </p:txBody>
      </p:sp>
      <p:pic>
        <p:nvPicPr>
          <p:cNvPr id="312" name="그림 311">
            <a:extLst>
              <a:ext uri="{FF2B5EF4-FFF2-40B4-BE49-F238E27FC236}">
                <a16:creationId xmlns:a16="http://schemas.microsoft.com/office/drawing/2014/main" id="{CFE61350-AECD-4294-87A8-61C4D2E7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10297212" y="3491117"/>
            <a:ext cx="470497" cy="467527"/>
          </a:xfrm>
          <a:prstGeom prst="rect">
            <a:avLst/>
          </a:prstGeom>
          <a:effectLst/>
        </p:spPr>
      </p:pic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65F764D-AD72-4859-AF73-D5C8F14A0647}"/>
              </a:ext>
            </a:extLst>
          </p:cNvPr>
          <p:cNvCxnSpPr>
            <a:cxnSpLocks/>
            <a:stCxn id="311" idx="0"/>
          </p:cNvCxnSpPr>
          <p:nvPr/>
        </p:nvCxnSpPr>
        <p:spPr>
          <a:xfrm flipV="1">
            <a:off x="10120017" y="2732684"/>
            <a:ext cx="0" cy="27914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연결선: 꺾임 348">
            <a:extLst>
              <a:ext uri="{FF2B5EF4-FFF2-40B4-BE49-F238E27FC236}">
                <a16:creationId xmlns:a16="http://schemas.microsoft.com/office/drawing/2014/main" id="{CAB9A94F-2DC9-474E-9A7F-317E57AAF623}"/>
              </a:ext>
            </a:extLst>
          </p:cNvPr>
          <p:cNvCxnSpPr>
            <a:cxnSpLocks/>
            <a:stCxn id="274" idx="0"/>
            <a:endCxn id="311" idx="1"/>
          </p:cNvCxnSpPr>
          <p:nvPr/>
        </p:nvCxnSpPr>
        <p:spPr>
          <a:xfrm rot="5400000" flipH="1" flipV="1">
            <a:off x="7435933" y="3015425"/>
            <a:ext cx="1358046" cy="2358425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4EE92B91-51A9-4AE3-B8EF-A489896F62B3}"/>
              </a:ext>
            </a:extLst>
          </p:cNvPr>
          <p:cNvCxnSpPr>
            <a:cxnSpLocks/>
            <a:stCxn id="260" idx="3"/>
            <a:endCxn id="311" idx="1"/>
          </p:cNvCxnSpPr>
          <p:nvPr/>
        </p:nvCxnSpPr>
        <p:spPr>
          <a:xfrm>
            <a:off x="6687068" y="3515614"/>
            <a:ext cx="2607101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06BE19DF-7BE7-4DA5-9CDA-7FB4D8D8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5265884" y="5473596"/>
            <a:ext cx="673683" cy="557901"/>
          </a:xfrm>
          <a:prstGeom prst="rect">
            <a:avLst/>
          </a:prstGeom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8EA031-E9E3-425A-AE42-C4F662B6BE68}"/>
              </a:ext>
            </a:extLst>
          </p:cNvPr>
          <p:cNvSpPr txBox="1"/>
          <p:nvPr/>
        </p:nvSpPr>
        <p:spPr>
          <a:xfrm>
            <a:off x="7787625" y="4873660"/>
            <a:ext cx="1229803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고객에게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전화해야 할 경우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434CA8-1726-4F36-813D-6445699BAF2F}"/>
              </a:ext>
            </a:extLst>
          </p:cNvPr>
          <p:cNvSpPr txBox="1"/>
          <p:nvPr/>
        </p:nvSpPr>
        <p:spPr>
          <a:xfrm>
            <a:off x="7778872" y="5338811"/>
            <a:ext cx="1200295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번호 확인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전화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AD67B00-C158-416A-BB38-58BE9AA68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8400654" y="5645949"/>
            <a:ext cx="673683" cy="557901"/>
          </a:xfrm>
          <a:prstGeom prst="rect">
            <a:avLst/>
          </a:prstGeom>
          <a:effectLst/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E525EB9-DD44-4115-B0A6-D4D509016BC0}"/>
              </a:ext>
            </a:extLst>
          </p:cNvPr>
          <p:cNvCxnSpPr>
            <a:cxnSpLocks/>
            <a:stCxn id="62" idx="0"/>
            <a:endCxn id="311" idx="1"/>
          </p:cNvCxnSpPr>
          <p:nvPr/>
        </p:nvCxnSpPr>
        <p:spPr>
          <a:xfrm rot="5400000" flipH="1" flipV="1">
            <a:off x="8169325" y="3748816"/>
            <a:ext cx="1358046" cy="891642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B46C25-B706-4199-A1C9-7D8E624A54D7}"/>
              </a:ext>
            </a:extLst>
          </p:cNvPr>
          <p:cNvSpPr txBox="1"/>
          <p:nvPr/>
        </p:nvSpPr>
        <p:spPr>
          <a:xfrm>
            <a:off x="9726020" y="4550877"/>
            <a:ext cx="118779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조작회수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1702A7B-733E-4A0B-816C-9C32FA1BE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10298964" y="603508"/>
            <a:ext cx="673683" cy="523257"/>
          </a:xfrm>
          <a:prstGeom prst="rect">
            <a:avLst/>
          </a:prstGeom>
          <a:effectLst/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596F5E-6D29-4A1C-9694-F2F818A323EC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0120017" y="1128720"/>
            <a:ext cx="0" cy="41957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7A8E40E8-6B43-40E7-A43D-1EADF50DAA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903" r="9343" b="20555"/>
          <a:stretch/>
        </p:blipFill>
        <p:spPr>
          <a:xfrm flipH="1">
            <a:off x="3128206" y="5523733"/>
            <a:ext cx="1018814" cy="95231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4433729-35AE-469B-A2D9-ED889BEB2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903" r="9343" b="20555"/>
          <a:stretch/>
        </p:blipFill>
        <p:spPr>
          <a:xfrm flipH="1">
            <a:off x="7293180" y="2629409"/>
            <a:ext cx="1018814" cy="9523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B67EE0D-2B64-4E31-AD9A-4D297A31CC3A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 중 너무나 많은 조작을 해야 한다</a:t>
            </a:r>
            <a:r>
              <a:rPr lang="en-US" altLang="ko-KR" sz="28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3FB2CBAB-6463-4A84-9CFA-779D5DC9AED2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 유저 분석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F703CB-7456-454B-A30C-EEA76ADA613F}"/>
              </a:ext>
            </a:extLst>
          </p:cNvPr>
          <p:cNvSpPr txBox="1"/>
          <p:nvPr/>
        </p:nvSpPr>
        <p:spPr>
          <a:xfrm>
            <a:off x="12304809" y="0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314AAF-7E89-4B2C-A8E7-914DE98FD633}"/>
              </a:ext>
            </a:extLst>
          </p:cNvPr>
          <p:cNvSpPr txBox="1"/>
          <p:nvPr/>
        </p:nvSpPr>
        <p:spPr>
          <a:xfrm>
            <a:off x="2050104" y="3428468"/>
            <a:ext cx="148235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배차 요청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F181644A-D16B-4060-B413-F6AEC4FE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3053147" y="3493225"/>
            <a:ext cx="673683" cy="557901"/>
          </a:xfrm>
          <a:prstGeom prst="rect">
            <a:avLst/>
          </a:prstGeom>
          <a:effectLst/>
        </p:spPr>
      </p:pic>
      <p:pic>
        <p:nvPicPr>
          <p:cNvPr id="58" name="Picture 10" descr="Restaurant Delivery is in Demand During the COVID-19 Pandemic: Tips for  Safe Food Delivery — The Rail">
            <a:extLst>
              <a:ext uri="{FF2B5EF4-FFF2-40B4-BE49-F238E27FC236}">
                <a16:creationId xmlns:a16="http://schemas.microsoft.com/office/drawing/2014/main" id="{A4D2707B-BDE4-4EEA-A78C-9137F2E15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r="7385"/>
          <a:stretch/>
        </p:blipFill>
        <p:spPr bwMode="auto">
          <a:xfrm>
            <a:off x="9031833" y="1544329"/>
            <a:ext cx="2176368" cy="10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5620545" y="3198167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BC9C-9159-4DC8-91A5-3AF5F04A8F3F}"/>
              </a:ext>
            </a:extLst>
          </p:cNvPr>
          <p:cNvSpPr txBox="1"/>
          <p:nvPr/>
        </p:nvSpPr>
        <p:spPr>
          <a:xfrm>
            <a:off x="5275812" y="3624703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4549337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1500</Words>
  <Application>Microsoft Office PowerPoint</Application>
  <PresentationFormat>와이드스크린</PresentationFormat>
  <Paragraphs>403</Paragraphs>
  <Slides>35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나눔스퀘어_ac Light</vt:lpstr>
      <vt:lpstr>나눔스퀘어_ac Bold</vt:lpstr>
      <vt:lpstr>나눔스퀘어</vt:lpstr>
      <vt:lpstr>배달의민족 한나체 Pro</vt:lpstr>
      <vt:lpstr>Courier New</vt:lpstr>
      <vt:lpstr>나눔스퀘어 Light</vt:lpstr>
      <vt:lpstr>나눔스퀘어_ac</vt:lpstr>
      <vt:lpstr>나눔스퀘어_ac ExtraBold</vt:lpstr>
      <vt:lpstr>맑은 고딕</vt:lpstr>
      <vt:lpstr>나눔스퀘어 Bold</vt:lpstr>
      <vt:lpstr>Arial</vt:lpstr>
      <vt:lpstr>디자인 사용자 지정</vt:lpstr>
      <vt:lpstr>1_디자인 사용자 지정</vt:lpstr>
      <vt:lpstr>PowerPoint 프레젠테이션</vt:lpstr>
      <vt:lpstr>PowerPoint 프레젠테이션</vt:lpstr>
      <vt:lpstr>1.1 PJT 개요 : 기획 배경</vt:lpstr>
      <vt:lpstr>1.1 PJT 개요 : 기획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모니터링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보완해야 할 점</vt:lpstr>
      <vt:lpstr>보완해야 할 점</vt:lpstr>
      <vt:lpstr>보완해야 할 점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57</cp:revision>
  <dcterms:created xsi:type="dcterms:W3CDTF">2020-12-21T09:23:48Z</dcterms:created>
  <dcterms:modified xsi:type="dcterms:W3CDTF">2020-12-24T00:53:26Z</dcterms:modified>
</cp:coreProperties>
</file>